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7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32"/>
  </p:notesMasterIdLst>
  <p:sldIdLst>
    <p:sldId id="256" r:id="rId2"/>
    <p:sldId id="315" r:id="rId3"/>
    <p:sldId id="317" r:id="rId4"/>
    <p:sldId id="346" r:id="rId5"/>
    <p:sldId id="341" r:id="rId6"/>
    <p:sldId id="318" r:id="rId7"/>
    <p:sldId id="259" r:id="rId8"/>
    <p:sldId id="319" r:id="rId9"/>
    <p:sldId id="342" r:id="rId10"/>
    <p:sldId id="320" r:id="rId11"/>
    <p:sldId id="302" r:id="rId12"/>
    <p:sldId id="304" r:id="rId13"/>
    <p:sldId id="308" r:id="rId14"/>
    <p:sldId id="309" r:id="rId15"/>
    <p:sldId id="258" r:id="rId16"/>
    <p:sldId id="331" r:id="rId17"/>
    <p:sldId id="332" r:id="rId18"/>
    <p:sldId id="334" r:id="rId19"/>
    <p:sldId id="260" r:id="rId20"/>
    <p:sldId id="306" r:id="rId21"/>
    <p:sldId id="343" r:id="rId22"/>
    <p:sldId id="307" r:id="rId23"/>
    <p:sldId id="310" r:id="rId24"/>
    <p:sldId id="344" r:id="rId25"/>
    <p:sldId id="336" r:id="rId26"/>
    <p:sldId id="335" r:id="rId27"/>
    <p:sldId id="337" r:id="rId28"/>
    <p:sldId id="312" r:id="rId29"/>
    <p:sldId id="313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A57645-F5B5-3A4F-9E25-9E15E0BF0AAE}" v="5" dt="2024-12-10T19:36:55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574"/>
    <p:restoredTop sz="94554"/>
  </p:normalViewPr>
  <p:slideViewPr>
    <p:cSldViewPr snapToGrid="0">
      <p:cViewPr varScale="1">
        <p:scale>
          <a:sx n="175" d="100"/>
          <a:sy n="175" d="100"/>
        </p:scale>
        <p:origin x="1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ntang Wang" userId="5c1f9893-5715-4071-92dd-80997c4bc810" providerId="ADAL" clId="{F0A57645-F5B5-3A4F-9E25-9E15E0BF0AAE}"/>
    <pc:docChg chg="undo custSel addSld delSld modSld">
      <pc:chgData name="Juntang Wang" userId="5c1f9893-5715-4071-92dd-80997c4bc810" providerId="ADAL" clId="{F0A57645-F5B5-3A4F-9E25-9E15E0BF0AAE}" dt="2024-12-10T19:45:14.754" v="474" actId="1076"/>
      <pc:docMkLst>
        <pc:docMk/>
      </pc:docMkLst>
      <pc:sldChg chg="new del">
        <pc:chgData name="Juntang Wang" userId="5c1f9893-5715-4071-92dd-80997c4bc810" providerId="ADAL" clId="{F0A57645-F5B5-3A4F-9E25-9E15E0BF0AAE}" dt="2024-12-10T19:28:17.313" v="2" actId="2696"/>
        <pc:sldMkLst>
          <pc:docMk/>
          <pc:sldMk cId="3855157799" sldId="345"/>
        </pc:sldMkLst>
      </pc:sldChg>
      <pc:sldChg chg="addSp delSp modSp add mod delAnim modNotesTx">
        <pc:chgData name="Juntang Wang" userId="5c1f9893-5715-4071-92dd-80997c4bc810" providerId="ADAL" clId="{F0A57645-F5B5-3A4F-9E25-9E15E0BF0AAE}" dt="2024-12-10T19:45:14.754" v="474" actId="1076"/>
        <pc:sldMkLst>
          <pc:docMk/>
          <pc:sldMk cId="3363296503" sldId="346"/>
        </pc:sldMkLst>
        <pc:spChg chg="add mod">
          <ac:chgData name="Juntang Wang" userId="5c1f9893-5715-4071-92dd-80997c4bc810" providerId="ADAL" clId="{F0A57645-F5B5-3A4F-9E25-9E15E0BF0AAE}" dt="2024-12-10T19:38:59.848" v="198" actId="20577"/>
          <ac:spMkLst>
            <pc:docMk/>
            <pc:sldMk cId="3363296503" sldId="346"/>
            <ac:spMk id="8" creationId="{8A4BA00F-5E7B-102B-20C3-B6941F624B58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44" creationId="{D7E9012E-C2D5-CC18-2262-F27754B20B93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45" creationId="{6203AA85-F762-48FA-1A5C-C1AE73A2F5B7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46" creationId="{973711BD-A978-54D7-ED87-B35D94263ADC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48" creationId="{AD266233-40E0-C724-1DE5-4767929B1D17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49" creationId="{8F3E4E13-F0CF-88FB-13B9-199F9B6E2F60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50" creationId="{464C4C42-872B-1FE4-B566-2DD3D6F4D5ED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52" creationId="{F5AFF49B-931D-2EA9-0609-716804AB1D1A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54" creationId="{3503462E-7D54-B081-17A7-3663AD207FBE}"/>
          </ac:spMkLst>
        </pc:spChg>
        <pc:spChg chg="add del 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55" creationId="{A22C3544-3AE6-92FC-376D-971A3D13E3F9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56" creationId="{9025CA8B-4F0F-28E6-0392-3875D5235750}"/>
          </ac:spMkLst>
        </pc:spChg>
        <pc:spChg chg="mod">
          <ac:chgData name="Juntang Wang" userId="5c1f9893-5715-4071-92dd-80997c4bc810" providerId="ADAL" clId="{F0A57645-F5B5-3A4F-9E25-9E15E0BF0AAE}" dt="2024-12-10T19:44:16.855" v="435" actId="20577"/>
          <ac:spMkLst>
            <pc:docMk/>
            <pc:sldMk cId="3363296503" sldId="346"/>
            <ac:spMk id="257" creationId="{4203D9B5-BD59-8FEB-4BB2-58ABF7851EFB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59" creationId="{516949EA-CB14-E048-CF6E-61ED4B02E9EF}"/>
          </ac:spMkLst>
        </pc:spChg>
        <pc:spChg chg="mod">
          <ac:chgData name="Juntang Wang" userId="5c1f9893-5715-4071-92dd-80997c4bc810" providerId="ADAL" clId="{F0A57645-F5B5-3A4F-9E25-9E15E0BF0AAE}" dt="2024-12-10T19:42:07.152" v="260" actId="20577"/>
          <ac:spMkLst>
            <pc:docMk/>
            <pc:sldMk cId="3363296503" sldId="346"/>
            <ac:spMk id="260" creationId="{1C7C417B-64F1-0893-B4E1-96CC02C8680B}"/>
          </ac:spMkLst>
        </pc:spChg>
        <pc:spChg chg="mod">
          <ac:chgData name="Juntang Wang" userId="5c1f9893-5715-4071-92dd-80997c4bc810" providerId="ADAL" clId="{F0A57645-F5B5-3A4F-9E25-9E15E0BF0AAE}" dt="2024-12-10T19:38:20.704" v="168" actId="1076"/>
          <ac:spMkLst>
            <pc:docMk/>
            <pc:sldMk cId="3363296503" sldId="346"/>
            <ac:spMk id="262" creationId="{9D98C155-C6C7-6C88-54E6-BE4CA0FC7F87}"/>
          </ac:spMkLst>
        </pc:spChg>
        <pc:spChg chg="mod">
          <ac:chgData name="Juntang Wang" userId="5c1f9893-5715-4071-92dd-80997c4bc810" providerId="ADAL" clId="{F0A57645-F5B5-3A4F-9E25-9E15E0BF0AAE}" dt="2024-12-10T19:45:14.754" v="474" actId="1076"/>
          <ac:spMkLst>
            <pc:docMk/>
            <pc:sldMk cId="3363296503" sldId="346"/>
            <ac:spMk id="263" creationId="{AD5951F0-191B-56E4-C77A-60CC67BFCD8F}"/>
          </ac:spMkLst>
        </pc:spChg>
        <pc:picChg chg="del">
          <ac:chgData name="Juntang Wang" userId="5c1f9893-5715-4071-92dd-80997c4bc810" providerId="ADAL" clId="{F0A57645-F5B5-3A4F-9E25-9E15E0BF0AAE}" dt="2024-12-10T19:32:18.077" v="97" actId="478"/>
          <ac:picMkLst>
            <pc:docMk/>
            <pc:sldMk cId="3363296503" sldId="346"/>
            <ac:picMk id="2" creationId="{D1BB1F21-F9BC-C39B-0E53-EBB9880B20F7}"/>
          </ac:picMkLst>
        </pc:picChg>
        <pc:picChg chg="del">
          <ac:chgData name="Juntang Wang" userId="5c1f9893-5715-4071-92dd-80997c4bc810" providerId="ADAL" clId="{F0A57645-F5B5-3A4F-9E25-9E15E0BF0AAE}" dt="2024-12-10T19:30:45.226" v="48" actId="478"/>
          <ac:picMkLst>
            <pc:docMk/>
            <pc:sldMk cId="3363296503" sldId="346"/>
            <ac:picMk id="3" creationId="{B6D4CB47-DF5E-FE30-1BAE-8A90AFB764DD}"/>
          </ac:picMkLst>
        </pc:picChg>
        <pc:picChg chg="del">
          <ac:chgData name="Juntang Wang" userId="5c1f9893-5715-4071-92dd-80997c4bc810" providerId="ADAL" clId="{F0A57645-F5B5-3A4F-9E25-9E15E0BF0AAE}" dt="2024-12-10T19:32:19.835" v="98" actId="478"/>
          <ac:picMkLst>
            <pc:docMk/>
            <pc:sldMk cId="3363296503" sldId="346"/>
            <ac:picMk id="4" creationId="{5A5048B5-F181-EDF6-FE68-C48D460A2D02}"/>
          </ac:picMkLst>
        </pc:picChg>
        <pc:picChg chg="add mod">
          <ac:chgData name="Juntang Wang" userId="5c1f9893-5715-4071-92dd-80997c4bc810" providerId="ADAL" clId="{F0A57645-F5B5-3A4F-9E25-9E15E0BF0AAE}" dt="2024-12-10T19:38:20.704" v="168" actId="1076"/>
          <ac:picMkLst>
            <pc:docMk/>
            <pc:sldMk cId="3363296503" sldId="346"/>
            <ac:picMk id="5" creationId="{6EEFA41D-6F94-36DD-52C2-D88412D80772}"/>
          </ac:picMkLst>
        </pc:picChg>
        <pc:picChg chg="add mod">
          <ac:chgData name="Juntang Wang" userId="5c1f9893-5715-4071-92dd-80997c4bc810" providerId="ADAL" clId="{F0A57645-F5B5-3A4F-9E25-9E15E0BF0AAE}" dt="2024-12-10T19:41:29.460" v="244" actId="1076"/>
          <ac:picMkLst>
            <pc:docMk/>
            <pc:sldMk cId="3363296503" sldId="346"/>
            <ac:picMk id="6" creationId="{8C13E324-2E14-2E93-4F23-CD6596F0F598}"/>
          </ac:picMkLst>
        </pc:picChg>
        <pc:picChg chg="add mod">
          <ac:chgData name="Juntang Wang" userId="5c1f9893-5715-4071-92dd-80997c4bc810" providerId="ADAL" clId="{F0A57645-F5B5-3A4F-9E25-9E15E0BF0AAE}" dt="2024-12-10T19:38:20.704" v="168" actId="1076"/>
          <ac:picMkLst>
            <pc:docMk/>
            <pc:sldMk cId="3363296503" sldId="346"/>
            <ac:picMk id="7" creationId="{C3B6D230-ADFC-20DC-6CE2-193D6596DD5E}"/>
          </ac:picMkLst>
        </pc:picChg>
        <pc:picChg chg="mod">
          <ac:chgData name="Juntang Wang" userId="5c1f9893-5715-4071-92dd-80997c4bc810" providerId="ADAL" clId="{F0A57645-F5B5-3A4F-9E25-9E15E0BF0AAE}" dt="2024-12-10T19:38:20.704" v="168" actId="1076"/>
          <ac:picMkLst>
            <pc:docMk/>
            <pc:sldMk cId="3363296503" sldId="346"/>
            <ac:picMk id="243" creationId="{9B002251-4AED-5301-E012-56A6962B0790}"/>
          </ac:picMkLst>
        </pc:picChg>
        <pc:picChg chg="mod">
          <ac:chgData name="Juntang Wang" userId="5c1f9893-5715-4071-92dd-80997c4bc810" providerId="ADAL" clId="{F0A57645-F5B5-3A4F-9E25-9E15E0BF0AAE}" dt="2024-12-10T19:38:20.704" v="168" actId="1076"/>
          <ac:picMkLst>
            <pc:docMk/>
            <pc:sldMk cId="3363296503" sldId="346"/>
            <ac:picMk id="247" creationId="{C3C4962E-2F9C-0405-3423-1241959484CC}"/>
          </ac:picMkLst>
        </pc:picChg>
        <pc:picChg chg="del">
          <ac:chgData name="Juntang Wang" userId="5c1f9893-5715-4071-92dd-80997c4bc810" providerId="ADAL" clId="{F0A57645-F5B5-3A4F-9E25-9E15E0BF0AAE}" dt="2024-12-10T19:29:12.632" v="3" actId="478"/>
          <ac:picMkLst>
            <pc:docMk/>
            <pc:sldMk cId="3363296503" sldId="346"/>
            <ac:picMk id="251" creationId="{5FA1A903-0E8F-387C-EFA3-1D69D9C67E1C}"/>
          </ac:picMkLst>
        </pc:picChg>
        <pc:picChg chg="mod">
          <ac:chgData name="Juntang Wang" userId="5c1f9893-5715-4071-92dd-80997c4bc810" providerId="ADAL" clId="{F0A57645-F5B5-3A4F-9E25-9E15E0BF0AAE}" dt="2024-12-10T19:38:20.704" v="168" actId="1076"/>
          <ac:picMkLst>
            <pc:docMk/>
            <pc:sldMk cId="3363296503" sldId="346"/>
            <ac:picMk id="253" creationId="{B1BD3BF2-0BB1-C763-0FE7-7434B26CADEF}"/>
          </ac:picMkLst>
        </pc:picChg>
        <pc:picChg chg="del">
          <ac:chgData name="Juntang Wang" userId="5c1f9893-5715-4071-92dd-80997c4bc810" providerId="ADAL" clId="{F0A57645-F5B5-3A4F-9E25-9E15E0BF0AAE}" dt="2024-12-10T19:34:10.815" v="132" actId="478"/>
          <ac:picMkLst>
            <pc:docMk/>
            <pc:sldMk cId="3363296503" sldId="346"/>
            <ac:picMk id="258" creationId="{C1B230A4-191C-3B75-4710-03B875159727}"/>
          </ac:picMkLst>
        </pc:picChg>
        <pc:picChg chg="del">
          <ac:chgData name="Juntang Wang" userId="5c1f9893-5715-4071-92dd-80997c4bc810" providerId="ADAL" clId="{F0A57645-F5B5-3A4F-9E25-9E15E0BF0AAE}" dt="2024-12-10T19:32:21.187" v="99" actId="478"/>
          <ac:picMkLst>
            <pc:docMk/>
            <pc:sldMk cId="3363296503" sldId="346"/>
            <ac:picMk id="261" creationId="{5EC24249-2003-BB49-8F48-6A5F5BD6338F}"/>
          </ac:picMkLst>
        </pc:picChg>
        <pc:picChg chg="mod">
          <ac:chgData name="Juntang Wang" userId="5c1f9893-5715-4071-92dd-80997c4bc810" providerId="ADAL" clId="{F0A57645-F5B5-3A4F-9E25-9E15E0BF0AAE}" dt="2024-12-10T19:38:20.704" v="168" actId="1076"/>
          <ac:picMkLst>
            <pc:docMk/>
            <pc:sldMk cId="3363296503" sldId="346"/>
            <ac:picMk id="264" creationId="{1A4F57C4-46C6-B23C-9A5E-262EC2F57F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A2818-5F87-5F4F-AAF3-698D8E1FE205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898F2-6FC5-094B-95E8-B4DDBE38A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2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11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7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1C520-3D0B-F821-214D-A7DC08F5D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13FD8E-F26F-9B17-5944-D44C9C6EE3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35E62-73D5-B548-0749-BC429EB7D6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E9584-2E4B-20D0-5A74-E22CE6926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51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6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7C6E1-4765-838B-96C3-0CFD509F2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3FC40-F874-BA06-AA2D-5458D3A6A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6E9C12-2B04-4C85-3C8A-83C9FE020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3CEC0-454B-97D7-FCF9-04AD2F5923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76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42D5-3872-AF13-76C2-606E11470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177A42-9BB3-B42C-D2C2-EC2DA182B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E31E9-A9EA-7B74-276C-663422FD1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EB322-A7D7-6F84-539B-D82F6AD55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1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0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65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860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898F2-6FC5-094B-95E8-B4DDBE38A9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6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3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160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2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61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2"/>
            <a:ext cx="10985500" cy="193715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439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06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l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20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algn="l"/>
            <a:lvl2pPr algn="l"/>
            <a:lvl3pPr algn="l"/>
            <a:lvl4pPr algn="l"/>
            <a:lvl5pPr algn="l"/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85273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05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8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9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9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9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1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  <p:sldLayoutId id="2147483776" r:id="rId12"/>
    <p:sldLayoutId id="214748377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53.jpe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36306-AF48-18E0-202D-ECF20BBC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81" b="781"/>
          <a:stretch/>
        </p:blipFill>
        <p:spPr>
          <a:xfrm>
            <a:off x="19" y="0"/>
            <a:ext cx="12191981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81113-95BF-598F-0EF4-033455509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10249270" cy="23876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Exploring Cellular Heterogeneity and Activities via Gene Co-Expression Graph Topology Structures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A9427-4746-9446-E75E-B9F329675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Jichun</a:t>
            </a:r>
            <a:r>
              <a:rPr lang="en-US" dirty="0">
                <a:solidFill>
                  <a:schemeClr val="bg1"/>
                </a:solidFill>
              </a:rPr>
              <a:t> Xie</a:t>
            </a:r>
          </a:p>
        </p:txBody>
      </p:sp>
      <p:pic>
        <p:nvPicPr>
          <p:cNvPr id="1030" name="Picture 6" descr="The Sacred Arts of the Black Atlantic">
            <a:extLst>
              <a:ext uri="{FF2B5EF4-FFF2-40B4-BE49-F238E27FC236}">
                <a16:creationId xmlns:a16="http://schemas.microsoft.com/office/drawing/2014/main" id="{AB17FBB2-48E1-A5EF-761B-AA9342BFD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334" y="5575039"/>
            <a:ext cx="166211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747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1751C9A-4F9F-BDA3-8DA8-047E5E3C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840643"/>
            <a:ext cx="5814848" cy="3176714"/>
          </a:xfrm>
          <a:prstGeom prst="rect">
            <a:avLst/>
          </a:prstGeom>
        </p:spPr>
      </p:pic>
      <p:sp>
        <p:nvSpPr>
          <p:cNvPr id="419" name="Study 3: Bone marrow stem cell lineage"/>
          <p:cNvSpPr txBox="1">
            <a:spLocks noGrp="1"/>
          </p:cNvSpPr>
          <p:nvPr>
            <p:ph type="title" idx="4294967295"/>
          </p:nvPr>
        </p:nvSpPr>
        <p:spPr>
          <a:xfrm>
            <a:off x="603250" y="386829"/>
            <a:ext cx="10985500" cy="716582"/>
          </a:xfrm>
          <a:prstGeom prst="rect">
            <a:avLst/>
          </a:prstGeom>
        </p:spPr>
        <p:txBody>
          <a:bodyPr>
            <a:noAutofit/>
          </a:bodyPr>
          <a:lstStyle>
            <a:lvl1pPr defTabSz="1828754">
              <a:defRPr sz="8700" spc="-174"/>
            </a:lvl1pPr>
          </a:lstStyle>
          <a:p>
            <a:r>
              <a:rPr sz="4800" dirty="0"/>
              <a:t>Bone marrow </a:t>
            </a:r>
            <a:r>
              <a:rPr lang="en-US" sz="4800" dirty="0"/>
              <a:t>myeloid progenitor </a:t>
            </a:r>
            <a:r>
              <a:rPr sz="4800" dirty="0"/>
              <a:t>lineage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F0E1360-F7FA-E2F0-ABA3-3875F73E3403}"/>
              </a:ext>
            </a:extLst>
          </p:cNvPr>
          <p:cNvCxnSpPr>
            <a:cxnSpLocks/>
          </p:cNvCxnSpPr>
          <p:nvPr/>
        </p:nvCxnSpPr>
        <p:spPr>
          <a:xfrm flipH="1" flipV="1">
            <a:off x="1398641" y="2845704"/>
            <a:ext cx="185764" cy="18673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434D27-4792-EEEF-C770-68D38F6D2A1D}"/>
              </a:ext>
            </a:extLst>
          </p:cNvPr>
          <p:cNvSpPr txBox="1"/>
          <p:nvPr/>
        </p:nvSpPr>
        <p:spPr>
          <a:xfrm>
            <a:off x="616205" y="2386124"/>
            <a:ext cx="1082797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MR12"/>
              </a:rPr>
              <a:t>G</a:t>
            </a:r>
            <a:r>
              <a:rPr lang="en-US" sz="1200" b="1" dirty="0">
                <a:effectLst/>
                <a:latin typeface="CMR12"/>
              </a:rPr>
              <a:t>ranulocyte/macrophage </a:t>
            </a:r>
            <a:endParaRPr lang="en-US" sz="12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C72909-7199-1D1A-0239-54BE89FD675F}"/>
              </a:ext>
            </a:extLst>
          </p:cNvPr>
          <p:cNvCxnSpPr>
            <a:cxnSpLocks/>
          </p:cNvCxnSpPr>
          <p:nvPr/>
        </p:nvCxnSpPr>
        <p:spPr>
          <a:xfrm flipV="1">
            <a:off x="2935065" y="2082497"/>
            <a:ext cx="386204" cy="92600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0E7282-F0AC-70DA-2EF4-C4F7C5EDBA20}"/>
              </a:ext>
            </a:extLst>
          </p:cNvPr>
          <p:cNvSpPr txBox="1"/>
          <p:nvPr/>
        </p:nvSpPr>
        <p:spPr>
          <a:xfrm>
            <a:off x="2800632" y="1558609"/>
            <a:ext cx="142008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egakaryocyte/erythrocyte</a:t>
            </a:r>
            <a:endParaRPr 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A67481-49AB-5B2D-D20B-A010EF571604}"/>
              </a:ext>
            </a:extLst>
          </p:cNvPr>
          <p:cNvCxnSpPr>
            <a:cxnSpLocks/>
          </p:cNvCxnSpPr>
          <p:nvPr/>
        </p:nvCxnSpPr>
        <p:spPr>
          <a:xfrm flipH="1" flipV="1">
            <a:off x="1961854" y="2082497"/>
            <a:ext cx="84028" cy="25568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F7642F-9E46-2E34-CEEA-D488B1195BCC}"/>
              </a:ext>
            </a:extLst>
          </p:cNvPr>
          <p:cNvSpPr txBox="1"/>
          <p:nvPr/>
        </p:nvSpPr>
        <p:spPr>
          <a:xfrm>
            <a:off x="1157604" y="1560605"/>
            <a:ext cx="1420084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Early myeloid progenitor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88D2F0-95EA-5A18-7422-FD3AF49CE5C8}"/>
              </a:ext>
            </a:extLst>
          </p:cNvPr>
          <p:cNvCxnSpPr>
            <a:cxnSpLocks/>
          </p:cNvCxnSpPr>
          <p:nvPr/>
        </p:nvCxnSpPr>
        <p:spPr>
          <a:xfrm>
            <a:off x="5421580" y="3454496"/>
            <a:ext cx="1353895" cy="46348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8C3751-7C4B-7833-E474-270089CABCAA}"/>
              </a:ext>
            </a:extLst>
          </p:cNvPr>
          <p:cNvSpPr txBox="1"/>
          <p:nvPr/>
        </p:nvSpPr>
        <p:spPr>
          <a:xfrm>
            <a:off x="5175169" y="1541454"/>
            <a:ext cx="1131037" cy="276999"/>
          </a:xfrm>
          <a:prstGeom prst="rect">
            <a:avLst/>
          </a:prstGeom>
          <a:solidFill>
            <a:srgbClr val="0070C0">
              <a:alpha val="3917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Macrophage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C38DAAF-A7AC-56A5-D5C5-1A4C9131FFD5}"/>
              </a:ext>
            </a:extLst>
          </p:cNvPr>
          <p:cNvCxnSpPr>
            <a:cxnSpLocks/>
          </p:cNvCxnSpPr>
          <p:nvPr/>
        </p:nvCxnSpPr>
        <p:spPr>
          <a:xfrm>
            <a:off x="6181794" y="3308405"/>
            <a:ext cx="47260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ABF984-F22B-E6D7-CAE8-54E2227A6E46}"/>
              </a:ext>
            </a:extLst>
          </p:cNvPr>
          <p:cNvSpPr txBox="1"/>
          <p:nvPr/>
        </p:nvSpPr>
        <p:spPr>
          <a:xfrm>
            <a:off x="6775475" y="3032437"/>
            <a:ext cx="1251080" cy="461665"/>
          </a:xfrm>
          <a:prstGeom prst="rect">
            <a:avLst/>
          </a:prstGeom>
          <a:solidFill>
            <a:schemeClr val="accent4">
              <a:alpha val="38616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Monocyte/dendritic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1C5F1C9-67E7-4D78-A2BD-A78A2553A95C}"/>
              </a:ext>
            </a:extLst>
          </p:cNvPr>
          <p:cNvCxnSpPr>
            <a:cxnSpLocks/>
          </p:cNvCxnSpPr>
          <p:nvPr/>
        </p:nvCxnSpPr>
        <p:spPr>
          <a:xfrm flipH="1">
            <a:off x="4390037" y="3642340"/>
            <a:ext cx="94710" cy="490731"/>
          </a:xfrm>
          <a:prstGeom prst="straightConnector1">
            <a:avLst/>
          </a:prstGeom>
          <a:ln w="38100">
            <a:solidFill>
              <a:srgbClr val="FFD57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F6C2F63-D690-C3D0-3920-193E9E32E321}"/>
              </a:ext>
            </a:extLst>
          </p:cNvPr>
          <p:cNvSpPr txBox="1"/>
          <p:nvPr/>
        </p:nvSpPr>
        <p:spPr>
          <a:xfrm>
            <a:off x="3708203" y="4114430"/>
            <a:ext cx="1553089" cy="276999"/>
          </a:xfrm>
          <a:prstGeom prst="rect">
            <a:avLst/>
          </a:prstGeom>
          <a:solidFill>
            <a:srgbClr val="FFD579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Granulocyte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CA9CE9-D964-0839-075C-F083A87840AC}"/>
              </a:ext>
            </a:extLst>
          </p:cNvPr>
          <p:cNvSpPr txBox="1"/>
          <p:nvPr/>
        </p:nvSpPr>
        <p:spPr>
          <a:xfrm>
            <a:off x="6775475" y="3698577"/>
            <a:ext cx="1569739" cy="46166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Lymphoid progenitor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8C6AF3-5DF0-9922-E3AF-E9B6D8A56606}"/>
              </a:ext>
            </a:extLst>
          </p:cNvPr>
          <p:cNvCxnSpPr>
            <a:cxnSpLocks/>
          </p:cNvCxnSpPr>
          <p:nvPr/>
        </p:nvCxnSpPr>
        <p:spPr>
          <a:xfrm flipV="1">
            <a:off x="5175169" y="1875946"/>
            <a:ext cx="206128" cy="38055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C835A6E-DCA9-9106-147C-692E275B1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968" y="4586109"/>
            <a:ext cx="6278663" cy="224918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22" grpId="0" animBg="1"/>
      <p:bldP spid="25" grpId="0" animBg="1"/>
      <p:bldP spid="29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4EE61-7BE7-F572-B9E7-E7D96886257B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How about pathways?</a:t>
            </a:r>
          </a:p>
        </p:txBody>
      </p:sp>
    </p:spTree>
    <p:extLst>
      <p:ext uri="{BB962C8B-B14F-4D97-AF65-F5344CB8AC3E}">
        <p14:creationId xmlns:p14="http://schemas.microsoft.com/office/powerpoint/2010/main" val="86334936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779E98-FD48-DA74-2F44-1938B74423C7}"/>
              </a:ext>
            </a:extLst>
          </p:cNvPr>
          <p:cNvSpPr txBox="1"/>
          <p:nvPr/>
        </p:nvSpPr>
        <p:spPr>
          <a:xfrm>
            <a:off x="576444" y="1015855"/>
            <a:ext cx="2355068" cy="5745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400" tIns="25400" rIns="25400" bIns="25400" numCol="1" spcCol="38100" rtlCol="0" anchor="ctr">
            <a:spAutoFit/>
          </a:bodyPr>
          <a:lstStyle/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</a:rPr>
              <a:t>Public Databases</a:t>
            </a:r>
          </a:p>
        </p:txBody>
      </p:sp>
      <p:pic>
        <p:nvPicPr>
          <p:cNvPr id="1026" name="Picture 2" descr="KEGG - Wikipedia">
            <a:extLst>
              <a:ext uri="{FF2B5EF4-FFF2-40B4-BE49-F238E27FC236}">
                <a16:creationId xmlns:a16="http://schemas.microsoft.com/office/drawing/2014/main" id="{B90036AF-29F8-B1D1-6500-F87E19D97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1" y="1997459"/>
            <a:ext cx="1790005" cy="128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B34FA7-FBA9-1751-60BE-8B50034E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45" y="3440336"/>
            <a:ext cx="3026987" cy="1005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BD69A-1A13-673D-46C4-4713E8FA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06" y="1966086"/>
            <a:ext cx="1173126" cy="1347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A8924B-A256-ADF2-C8C3-C1F9BE794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1224" y="1675378"/>
            <a:ext cx="4577897" cy="2810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07E74-17AE-5844-6D1B-797998FCFB01}"/>
              </a:ext>
            </a:extLst>
          </p:cNvPr>
          <p:cNvSpPr txBox="1"/>
          <p:nvPr/>
        </p:nvSpPr>
        <p:spPr>
          <a:xfrm>
            <a:off x="4659533" y="980580"/>
            <a:ext cx="2653709" cy="5745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</a:rPr>
              <a:t>Pathway of Interest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EDF4A1-BE72-1A87-4BDE-D289F4F29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9472" y="1675378"/>
            <a:ext cx="2765500" cy="2810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2A6533-7C4D-3743-7067-145C63EAA7BC}"/>
              </a:ext>
            </a:extLst>
          </p:cNvPr>
          <p:cNvSpPr txBox="1"/>
          <p:nvPr/>
        </p:nvSpPr>
        <p:spPr>
          <a:xfrm>
            <a:off x="9041263" y="970769"/>
            <a:ext cx="2653709" cy="574516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</a:rPr>
              <a:t>Single-cell Dataset</a:t>
            </a:r>
          </a:p>
        </p:txBody>
      </p:sp>
      <p:pic>
        <p:nvPicPr>
          <p:cNvPr id="1030" name="Picture 6" descr="question mark | 3d human with a red question mark | Damián Navas | Flickr">
            <a:extLst>
              <a:ext uri="{FF2B5EF4-FFF2-40B4-BE49-F238E27FC236}">
                <a16:creationId xmlns:a16="http://schemas.microsoft.com/office/drawing/2014/main" id="{82D286D7-7B3B-E55C-FF86-792C55243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37" y="529209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BEEEEA-C121-FAB7-B945-10A2602ECA5D}"/>
              </a:ext>
            </a:extLst>
          </p:cNvPr>
          <p:cNvSpPr txBox="1"/>
          <p:nvPr/>
        </p:nvSpPr>
        <p:spPr>
          <a:xfrm>
            <a:off x="3610381" y="5347297"/>
            <a:ext cx="5319091" cy="10977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  <a:sym typeface="Helvetica"/>
              </a:rPr>
              <a:t>Context-specific pathway activity test:</a:t>
            </a:r>
          </a:p>
          <a:p>
            <a:pPr algn="ctr" defTabSz="292100" hangingPunct="0">
              <a:spcBef>
                <a:spcPts val="1200"/>
              </a:spcBef>
              <a:tabLst>
                <a:tab pos="292100" algn="l"/>
              </a:tabLst>
            </a:pPr>
            <a:r>
              <a:rPr lang="en-US" sz="2400" spc="-42" dirty="0">
                <a:solidFill>
                  <a:srgbClr val="000000"/>
                </a:solidFill>
                <a:sym typeface="Helvetica"/>
              </a:rPr>
              <a:t> Active or Inactive?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C1C6DC1-686A-3011-734E-9E5EBBD97ACA}"/>
              </a:ext>
            </a:extLst>
          </p:cNvPr>
          <p:cNvSpPr/>
          <p:nvPr/>
        </p:nvSpPr>
        <p:spPr>
          <a:xfrm>
            <a:off x="5867400" y="4726048"/>
            <a:ext cx="457200" cy="690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8D7E9-C603-64DE-22C1-DB0B6324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Pathway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A6BAE7-7E05-55C9-65B7-974DB7C62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8280" y="1375270"/>
            <a:ext cx="9235440" cy="53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2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BA645-0E40-91E7-3F5E-19962F618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Pathway (Gene Set) Analysis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0170478-58F8-5C24-C4E2-36D8D3AB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2" y="2292563"/>
            <a:ext cx="5859324" cy="430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25CD52-F7AD-B331-A211-C75E1F585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07" y="2229797"/>
            <a:ext cx="4793182" cy="4434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A1F45-A773-2902-4181-30299AB2A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083" y="2292563"/>
            <a:ext cx="3296689" cy="19116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7DD4A6-517F-FF01-B066-CE777C715FD1}"/>
              </a:ext>
            </a:extLst>
          </p:cNvPr>
          <p:cNvSpPr txBox="1"/>
          <p:nvPr/>
        </p:nvSpPr>
        <p:spPr>
          <a:xfrm>
            <a:off x="465441" y="2089994"/>
            <a:ext cx="11593515" cy="144655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4400" dirty="0"/>
              <a:t>Current methods are all based on </a:t>
            </a:r>
            <a:r>
              <a:rPr lang="en-US" sz="4400" dirty="0">
                <a:solidFill>
                  <a:srgbClr val="FF0000"/>
                </a:solidFill>
              </a:rPr>
              <a:t>genes’ or gene-factors’ over- or under-expressions!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6874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9CEB8-0E67-7F3C-2F0B-FAE00073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218179" cy="869359"/>
          </a:xfrm>
        </p:spPr>
        <p:txBody>
          <a:bodyPr anchor="b">
            <a:normAutofit/>
          </a:bodyPr>
          <a:lstStyle/>
          <a:p>
            <a:r>
              <a:rPr lang="en-US" sz="4400" dirty="0"/>
              <a:t>Gene Co-expression Graph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FABF70-9199-99B4-D728-43A2DCC4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56" y="2295252"/>
            <a:ext cx="3283494" cy="18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2E922C-ECB7-2B4B-68E0-4A77CC1865BE}"/>
              </a:ext>
            </a:extLst>
          </p:cNvPr>
          <p:cNvSpPr txBox="1"/>
          <p:nvPr/>
        </p:nvSpPr>
        <p:spPr>
          <a:xfrm>
            <a:off x="5476241" y="2809097"/>
            <a:ext cx="4070756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 Co-expression Graph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Nodes: Genes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Edges: Gene pair co-expression 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461A-9648-30A3-62D6-89DB53D5940E}"/>
              </a:ext>
            </a:extLst>
          </p:cNvPr>
          <p:cNvSpPr txBox="1"/>
          <p:nvPr/>
        </p:nvSpPr>
        <p:spPr>
          <a:xfrm>
            <a:off x="8236850" y="4883428"/>
            <a:ext cx="2620294" cy="64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 co-expression topology</a:t>
            </a:r>
            <a:endParaRPr lang="en-US" sz="2000" dirty="0"/>
          </a:p>
        </p:txBody>
      </p:sp>
      <p:sp>
        <p:nvSpPr>
          <p:cNvPr id="14" name="Cell-type-specific feature gene network">
            <a:extLst>
              <a:ext uri="{FF2B5EF4-FFF2-40B4-BE49-F238E27FC236}">
                <a16:creationId xmlns:a16="http://schemas.microsoft.com/office/drawing/2014/main" id="{A0E78BBC-4C8D-8C5E-11CE-78F4FDFA0A11}"/>
              </a:ext>
            </a:extLst>
          </p:cNvPr>
          <p:cNvSpPr txBox="1"/>
          <p:nvPr/>
        </p:nvSpPr>
        <p:spPr>
          <a:xfrm>
            <a:off x="1123118" y="5663709"/>
            <a:ext cx="1748429" cy="32662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feature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sp>
        <p:nvSpPr>
          <p:cNvPr id="16" name="Pathway gene network">
            <a:extLst>
              <a:ext uri="{FF2B5EF4-FFF2-40B4-BE49-F238E27FC236}">
                <a16:creationId xmlns:a16="http://schemas.microsoft.com/office/drawing/2014/main" id="{A73AA1E5-1018-29D5-5AB7-A766EF429CE8}"/>
              </a:ext>
            </a:extLst>
          </p:cNvPr>
          <p:cNvSpPr txBox="1"/>
          <p:nvPr/>
        </p:nvSpPr>
        <p:spPr>
          <a:xfrm>
            <a:off x="3513224" y="5651356"/>
            <a:ext cx="1833009" cy="3266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Pathway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sp>
        <p:nvSpPr>
          <p:cNvPr id="18" name="Hub gene network">
            <a:extLst>
              <a:ext uri="{FF2B5EF4-FFF2-40B4-BE49-F238E27FC236}">
                <a16:creationId xmlns:a16="http://schemas.microsoft.com/office/drawing/2014/main" id="{CFB57F22-2273-F2D4-3521-D88E5B7E6F93}"/>
              </a:ext>
            </a:extLst>
          </p:cNvPr>
          <p:cNvSpPr txBox="1"/>
          <p:nvPr/>
        </p:nvSpPr>
        <p:spPr>
          <a:xfrm>
            <a:off x="5982966" y="5625793"/>
            <a:ext cx="1370540" cy="348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600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Hub gene</a:t>
            </a:r>
            <a:r>
              <a:rPr lang="en-US" sz="1600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pic>
        <p:nvPicPr>
          <p:cNvPr id="19" name="0_0.png" descr="0_0.png">
            <a:extLst>
              <a:ext uri="{FF2B5EF4-FFF2-40B4-BE49-F238E27FC236}">
                <a16:creationId xmlns:a16="http://schemas.microsoft.com/office/drawing/2014/main" id="{8DF8E84B-5780-C060-3132-C78E4B70C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35" y="4281773"/>
            <a:ext cx="1393701" cy="1275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0_0.png" descr="0_0.png">
            <a:extLst>
              <a:ext uri="{FF2B5EF4-FFF2-40B4-BE49-F238E27FC236}">
                <a16:creationId xmlns:a16="http://schemas.microsoft.com/office/drawing/2014/main" id="{06FA8869-F75B-52B7-3DC5-8E73B498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19" y="4626107"/>
            <a:ext cx="1833009" cy="692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0_0.png" descr="0_0.png">
            <a:extLst>
              <a:ext uri="{FF2B5EF4-FFF2-40B4-BE49-F238E27FC236}">
                <a16:creationId xmlns:a16="http://schemas.microsoft.com/office/drawing/2014/main" id="{EADD1097-04A6-8B75-BC9C-58F835E99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011" y="4208182"/>
            <a:ext cx="1370539" cy="12951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390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784D5CF-440C-FB31-FD56-A6863E906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02" y="1357833"/>
            <a:ext cx="7868770" cy="537043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E1953C-2AA3-FE72-3DEA-EF7AFF02B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Pathway gene network">
            <a:extLst>
              <a:ext uri="{FF2B5EF4-FFF2-40B4-BE49-F238E27FC236}">
                <a16:creationId xmlns:a16="http://schemas.microsoft.com/office/drawing/2014/main" id="{70C810C1-4804-EEA1-26A4-1EA9F4D2E26B}"/>
              </a:ext>
            </a:extLst>
          </p:cNvPr>
          <p:cNvSpPr txBox="1"/>
          <p:nvPr/>
        </p:nvSpPr>
        <p:spPr>
          <a:xfrm>
            <a:off x="8785426" y="6309360"/>
            <a:ext cx="2498270" cy="3266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Pathway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pic>
        <p:nvPicPr>
          <p:cNvPr id="3" name="0_0.png" descr="0_0.png">
            <a:extLst>
              <a:ext uri="{FF2B5EF4-FFF2-40B4-BE49-F238E27FC236}">
                <a16:creationId xmlns:a16="http://schemas.microsoft.com/office/drawing/2014/main" id="{5715CAE3-91C3-EB39-213A-34A41B45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139" y="5149660"/>
            <a:ext cx="3070443" cy="1159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0701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F8DB8-0173-D762-8CEE-4519D6B5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" y="1566678"/>
            <a:ext cx="11909807" cy="393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18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1B6C2-7201-58D9-5387-2560BF0F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CPACT: Graph embeddings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77C36-FD6E-57A7-ACAF-A628D2E14A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015732"/>
                <a:ext cx="9291215" cy="4037749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For a fixed node,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in a fixed graph,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will compute: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strength (weighted degree)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≔</m:t>
                    </m:r>
                  </m:oMath>
                </a14:m>
                <a:r>
                  <a:rPr lang="en-US" dirty="0"/>
                  <a:t> length of the longest random walk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without revisiting nodes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r>
                  <a:rPr lang="en-US" dirty="0"/>
                  <a:t>max(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), over all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sometimes referred to as the eccentricity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577C36-FD6E-57A7-ACAF-A628D2E14A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015732"/>
                <a:ext cx="9291215" cy="4037749"/>
              </a:xfrm>
              <a:blipFill>
                <a:blip r:embed="rId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96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26690-C928-3830-F621-3E825ADD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5EDC5-F055-C1EE-AB66-E367CFF7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6" y="2385718"/>
            <a:ext cx="11933208" cy="39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3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41044CFF-2962-5E0D-DEE0-7D8F47897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362"/>
            <a:ext cx="11751275" cy="605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DCC5A1-31F1-30C8-D8C1-23A551B0D448}"/>
              </a:ext>
            </a:extLst>
          </p:cNvPr>
          <p:cNvSpPr txBox="1"/>
          <p:nvPr/>
        </p:nvSpPr>
        <p:spPr>
          <a:xfrm>
            <a:off x="339810" y="6426084"/>
            <a:ext cx="11071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www.htgmolecular.com</a:t>
            </a:r>
            <a:r>
              <a:rPr lang="en-US" sz="1600" dirty="0"/>
              <a:t>/blog/2022-11-01/considerations-when-planning-single-cell-rna-sequencing-analysis</a:t>
            </a:r>
          </a:p>
        </p:txBody>
      </p:sp>
    </p:spTree>
    <p:extLst>
      <p:ext uri="{BB962C8B-B14F-4D97-AF65-F5344CB8AC3E}">
        <p14:creationId xmlns:p14="http://schemas.microsoft.com/office/powerpoint/2010/main" val="375589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DD3CF-14A0-01A7-48B5-A601E804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Active/Inactive pathway graph vs. Random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8E04-4FE9-FD5A-EADD-530B227E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20" y="2351945"/>
            <a:ext cx="10912814" cy="41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5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570F-99E1-54B7-8834-E975BDA3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A317-A1DF-0E7D-B520-09B012A7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Normal Human Liver  Hepatocytes Pathway Activeness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6F4EF1-0460-8742-832E-9DED5094CEB9}"/>
              </a:ext>
            </a:extLst>
          </p:cNvPr>
          <p:cNvSpPr/>
          <p:nvPr/>
        </p:nvSpPr>
        <p:spPr>
          <a:xfrm>
            <a:off x="6299195" y="5459931"/>
            <a:ext cx="496241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B2F97-B6AD-1480-B35C-0F54FE8DADD6}"/>
              </a:ext>
            </a:extLst>
          </p:cNvPr>
          <p:cNvSpPr/>
          <p:nvPr/>
        </p:nvSpPr>
        <p:spPr>
          <a:xfrm>
            <a:off x="6247728" y="6309360"/>
            <a:ext cx="591769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D6C3BD-DABF-60E2-D7D0-2D0E1B30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82" y="2096382"/>
            <a:ext cx="7530284" cy="45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84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1087-BCCC-B00B-2BF7-6AD0FC731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Pancreatic beta Cell Pathway Activeness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921E3-A8AD-30F7-EEAB-3046698C36C3}"/>
              </a:ext>
            </a:extLst>
          </p:cNvPr>
          <p:cNvSpPr/>
          <p:nvPr/>
        </p:nvSpPr>
        <p:spPr>
          <a:xfrm>
            <a:off x="6299195" y="5459931"/>
            <a:ext cx="496241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5A70C8-CEAA-F7F8-09B2-52B7C44C0C01}"/>
              </a:ext>
            </a:extLst>
          </p:cNvPr>
          <p:cNvSpPr/>
          <p:nvPr/>
        </p:nvSpPr>
        <p:spPr>
          <a:xfrm>
            <a:off x="6247728" y="6309360"/>
            <a:ext cx="591769" cy="481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87E93B6-AA2F-8EC5-A476-AF0331929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73" y="1504188"/>
            <a:ext cx="7842325" cy="528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55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29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8CAEC-F259-D166-315F-32E21458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100"/>
              <a:t>Patients with early sign of Type I diabetes </a:t>
            </a: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6FB49-B3CC-A0E9-C9A3-1C99FC0C4D0C}"/>
              </a:ext>
            </a:extLst>
          </p:cNvPr>
          <p:cNvSpPr txBox="1"/>
          <p:nvPr/>
        </p:nvSpPr>
        <p:spPr>
          <a:xfrm>
            <a:off x="949569" y="2069316"/>
            <a:ext cx="442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58368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Human pancreatic beta cells from patients with early signs of diabetes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E0E48A-727C-AAD4-C9D3-1B7B8CE3FA11}"/>
              </a:ext>
            </a:extLst>
          </p:cNvPr>
          <p:cNvSpPr/>
          <p:nvPr/>
        </p:nvSpPr>
        <p:spPr>
          <a:xfrm>
            <a:off x="5840778" y="2199439"/>
            <a:ext cx="426181" cy="346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0F1B9835-0B03-B286-E488-E33161C09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44" y="3006107"/>
            <a:ext cx="3738082" cy="31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B38193D-FA3B-8E73-7CF2-FD4EA4C4E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091595"/>
            <a:ext cx="6824303" cy="448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379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D9826-33F6-FF85-5365-79CE15D12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B263-C955-023E-774D-85AD8122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Senescence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44E96-D176-5800-8A84-6A200578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81" y="1628202"/>
            <a:ext cx="8399908" cy="4302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72FFD9-B858-0FAD-4F5C-05932360C766}"/>
              </a:ext>
            </a:extLst>
          </p:cNvPr>
          <p:cNvSpPr txBox="1"/>
          <p:nvPr/>
        </p:nvSpPr>
        <p:spPr>
          <a:xfrm>
            <a:off x="404884" y="6267424"/>
            <a:ext cx="11589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Noah Wechter et al</a:t>
            </a:r>
            <a:r>
              <a:rPr lang="en-US" sz="1600" i="0" u="none" strike="noStrike" dirty="0">
                <a:solidFill>
                  <a:srgbClr val="0071B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Single-cell transcriptomic analysis uncovers diverse and dynamic senescent cell populations. </a:t>
            </a:r>
            <a:r>
              <a:rPr lang="en-US" sz="1600" i="1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Aging,</a:t>
            </a:r>
            <a:r>
              <a:rPr lang="en-US" sz="160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2023.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6333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85006-0C63-6740-8B5F-52D954782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6F30-2967-2078-7787-73C335B82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Senescence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6A4B9-1082-38E1-714A-AE2F41D5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7" y="2573713"/>
            <a:ext cx="11062624" cy="373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CD89D-5959-8E1D-C586-25CE864F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Senescence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C0BE1-45E0-5C80-6749-EE1159B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40" y="2234844"/>
            <a:ext cx="11073714" cy="45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0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DAE30-28C7-3568-98CF-4185B68A7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E778-7807-1DD9-3362-8B91CAE7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Senescence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8643A-245B-7B40-51AB-6068D438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6" y="2596228"/>
            <a:ext cx="11644664" cy="37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15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D9CA-84CC-C32A-E506-DB5A60DD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66917-F5EF-9DC2-14B0-9CCE6A429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 co-expression topology structure contain various biological information.</a:t>
            </a:r>
          </a:p>
          <a:p>
            <a:r>
              <a:rPr lang="en-US" dirty="0"/>
              <a:t>Analysis based on a single pair of genes (connected or not) is too noisy to achieve reliable results; however, regional or global topology analysis is more robust and accurate.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58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0A15F-3758-DC0B-15F0-14ACBEFE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304801"/>
            <a:ext cx="5512659" cy="610456"/>
          </a:xfrm>
        </p:spPr>
        <p:txBody>
          <a:bodyPr anchor="t">
            <a:normAutofit/>
          </a:bodyPr>
          <a:lstStyle/>
          <a:p>
            <a:r>
              <a:rPr lang="en-US" sz="3600" dirty="0"/>
              <a:t>Leading members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E56823E-8544-7170-005D-5BD02AA0E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2207" y="1882230"/>
            <a:ext cx="4172403" cy="405526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qr code with black squares&#10;&#10;Description automatically generated">
            <a:extLst>
              <a:ext uri="{FF2B5EF4-FFF2-40B4-BE49-F238E27FC236}">
                <a16:creationId xmlns:a16="http://schemas.microsoft.com/office/drawing/2014/main" id="{36589273-B935-031C-FCF7-BA3C3991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907" y="246665"/>
            <a:ext cx="1544978" cy="1544978"/>
          </a:xfrm>
          <a:prstGeom prst="rect">
            <a:avLst/>
          </a:prstGeom>
        </p:spPr>
      </p:pic>
      <p:pic>
        <p:nvPicPr>
          <p:cNvPr id="14" name="Picture 2" descr="History of the NIH Logo | National Institutes of Health (NIH)">
            <a:extLst>
              <a:ext uri="{FF2B5EF4-FFF2-40B4-BE49-F238E27FC236}">
                <a16:creationId xmlns:a16="http://schemas.microsoft.com/office/drawing/2014/main" id="{BD3362CA-E09F-A014-483D-733414821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142" y="0"/>
            <a:ext cx="1371601" cy="129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Duke University School of Medicine - Medical School Headquarters">
            <a:extLst>
              <a:ext uri="{FF2B5EF4-FFF2-40B4-BE49-F238E27FC236}">
                <a16:creationId xmlns:a16="http://schemas.microsoft.com/office/drawing/2014/main" id="{3705B96F-6F65-264A-3D54-3BB5534A5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42" t="25882" r="-2694" b="29028"/>
          <a:stretch/>
        </p:blipFill>
        <p:spPr bwMode="auto">
          <a:xfrm>
            <a:off x="4512660" y="4985103"/>
            <a:ext cx="2455397" cy="100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rlando Ferrer">
            <a:extLst>
              <a:ext uri="{FF2B5EF4-FFF2-40B4-BE49-F238E27FC236}">
                <a16:creationId xmlns:a16="http://schemas.microsoft.com/office/drawing/2014/main" id="{9E358D4D-D66C-495E-CA8D-DBAAA76F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996416"/>
            <a:ext cx="1170354" cy="117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1D0D83-2DF7-2E19-50EC-DFB552DD8F72}"/>
              </a:ext>
            </a:extLst>
          </p:cNvPr>
          <p:cNvSpPr txBox="1"/>
          <p:nvPr/>
        </p:nvSpPr>
        <p:spPr>
          <a:xfrm>
            <a:off x="2298490" y="1114246"/>
            <a:ext cx="3105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Ph.D. student</a:t>
            </a:r>
          </a:p>
          <a:p>
            <a:r>
              <a:rPr lang="en-US" dirty="0"/>
              <a:t>Department of Mathematics</a:t>
            </a:r>
          </a:p>
          <a:p>
            <a:r>
              <a:rPr lang="en-US" dirty="0"/>
              <a:t>Duke University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6DBB3-6E1B-FB10-12B8-B80A710BD8CB}"/>
              </a:ext>
            </a:extLst>
          </p:cNvPr>
          <p:cNvSpPr txBox="1"/>
          <p:nvPr/>
        </p:nvSpPr>
        <p:spPr>
          <a:xfrm>
            <a:off x="2286014" y="2415250"/>
            <a:ext cx="3303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Ph.D. alumni</a:t>
            </a:r>
          </a:p>
          <a:p>
            <a:r>
              <a:rPr lang="en-US" dirty="0"/>
              <a:t>Department of Biostatistics and Bioinformatics</a:t>
            </a:r>
          </a:p>
          <a:p>
            <a:r>
              <a:rPr lang="en-US" dirty="0"/>
              <a:t>Duke University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0B2768-46C8-492E-831F-AB918950A500}"/>
              </a:ext>
            </a:extLst>
          </p:cNvPr>
          <p:cNvSpPr txBox="1"/>
          <p:nvPr/>
        </p:nvSpPr>
        <p:spPr>
          <a:xfrm>
            <a:off x="9986194" y="117598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/>
                <a:latin typeface="Helvetica Neue" panose="02000503000000020004" pitchFamily="2" charset="0"/>
              </a:rPr>
              <a:t>R01HG012555</a:t>
            </a:r>
          </a:p>
          <a:p>
            <a:r>
              <a:rPr lang="en-US" b="1" dirty="0">
                <a:effectLst/>
                <a:latin typeface="Helvetica Neue" panose="02000503000000020004" pitchFamily="2" charset="0"/>
              </a:rPr>
              <a:t>U54AG075936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C52B7EB-112C-FFA1-3F9A-264DBF03D482}"/>
              </a:ext>
            </a:extLst>
          </p:cNvPr>
          <p:cNvSpPr txBox="1">
            <a:spLocks/>
          </p:cNvSpPr>
          <p:nvPr/>
        </p:nvSpPr>
        <p:spPr>
          <a:xfrm>
            <a:off x="841248" y="3887513"/>
            <a:ext cx="5512659" cy="6104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Collaborators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2BD9F2-E9F3-0861-5847-EAA8C381110A}"/>
              </a:ext>
            </a:extLst>
          </p:cNvPr>
          <p:cNvSpPr txBox="1"/>
          <p:nvPr/>
        </p:nvSpPr>
        <p:spPr>
          <a:xfrm>
            <a:off x="916354" y="4520522"/>
            <a:ext cx="16891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Cliburn Chan</a:t>
            </a:r>
          </a:p>
          <a:p>
            <a:r>
              <a:rPr lang="en-US" dirty="0" err="1"/>
              <a:t>Yarui</a:t>
            </a:r>
            <a:r>
              <a:rPr lang="en-US" dirty="0"/>
              <a:t> Diao</a:t>
            </a:r>
          </a:p>
          <a:p>
            <a:r>
              <a:rPr lang="en-US" dirty="0"/>
              <a:t>Andrew Nixon</a:t>
            </a:r>
          </a:p>
          <a:p>
            <a:r>
              <a:rPr lang="en-US" dirty="0" err="1"/>
              <a:t>Xiaofan</a:t>
            </a:r>
            <a:r>
              <a:rPr lang="en-US" dirty="0"/>
              <a:t> Wang</a:t>
            </a:r>
          </a:p>
          <a:p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0716E421-67EC-7ED9-1616-4362A38BE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5591" y="246665"/>
            <a:ext cx="1371601" cy="1504475"/>
          </a:xfrm>
          <a:prstGeom prst="rect">
            <a:avLst/>
          </a:prstGeom>
        </p:spPr>
      </p:pic>
      <p:pic>
        <p:nvPicPr>
          <p:cNvPr id="3" name="Picture 4" descr="Qi Gao">
            <a:extLst>
              <a:ext uri="{FF2B5EF4-FFF2-40B4-BE49-F238E27FC236}">
                <a16:creationId xmlns:a16="http://schemas.microsoft.com/office/drawing/2014/main" id="{A25D55B9-EAFE-D88F-E5B6-8145D8E1F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6" t="22722" r="36130" b="31503"/>
          <a:stretch/>
        </p:blipFill>
        <p:spPr bwMode="auto">
          <a:xfrm>
            <a:off x="942133" y="2382706"/>
            <a:ext cx="1168021" cy="123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07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7DCDC-0546-5E68-FAB8-0A22DEB51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>
            <a:extLst>
              <a:ext uri="{FF2B5EF4-FFF2-40B4-BE49-F238E27FC236}">
                <a16:creationId xmlns:a16="http://schemas.microsoft.com/office/drawing/2014/main" id="{30E97134-38F8-055B-E162-789849DC3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64" y="2076090"/>
            <a:ext cx="2140502" cy="112554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Line">
            <a:extLst>
              <a:ext uri="{FF2B5EF4-FFF2-40B4-BE49-F238E27FC236}">
                <a16:creationId xmlns:a16="http://schemas.microsoft.com/office/drawing/2014/main" id="{E0773BF1-919F-1DD3-523C-D70074F4EA3C}"/>
              </a:ext>
            </a:extLst>
          </p:cNvPr>
          <p:cNvSpPr/>
          <p:nvPr/>
        </p:nvSpPr>
        <p:spPr>
          <a:xfrm>
            <a:off x="2282711" y="2638859"/>
            <a:ext cx="957361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45" name="Quality Control">
            <a:extLst>
              <a:ext uri="{FF2B5EF4-FFF2-40B4-BE49-F238E27FC236}">
                <a16:creationId xmlns:a16="http://schemas.microsoft.com/office/drawing/2014/main" id="{380E8559-6E06-2671-5F50-3727BD92C11A}"/>
              </a:ext>
            </a:extLst>
          </p:cNvPr>
          <p:cNvSpPr txBox="1"/>
          <p:nvPr/>
        </p:nvSpPr>
        <p:spPr>
          <a:xfrm>
            <a:off x="3864103" y="3287936"/>
            <a:ext cx="155709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Quality Control</a:t>
            </a:r>
          </a:p>
        </p:txBody>
      </p:sp>
      <p:sp>
        <p:nvSpPr>
          <p:cNvPr id="246" name="Input">
            <a:extLst>
              <a:ext uri="{FF2B5EF4-FFF2-40B4-BE49-F238E27FC236}">
                <a16:creationId xmlns:a16="http://schemas.microsoft.com/office/drawing/2014/main" id="{5672586D-E050-8310-FE76-74B7CBB62CC4}"/>
              </a:ext>
            </a:extLst>
          </p:cNvPr>
          <p:cNvSpPr txBox="1"/>
          <p:nvPr/>
        </p:nvSpPr>
        <p:spPr>
          <a:xfrm>
            <a:off x="1060891" y="3287936"/>
            <a:ext cx="565861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Input</a:t>
            </a:r>
          </a:p>
        </p:txBody>
      </p:sp>
      <p:pic>
        <p:nvPicPr>
          <p:cNvPr id="247" name="Image" descr="Image">
            <a:extLst>
              <a:ext uri="{FF2B5EF4-FFF2-40B4-BE49-F238E27FC236}">
                <a16:creationId xmlns:a16="http://schemas.microsoft.com/office/drawing/2014/main" id="{53ABE757-F4A4-3702-65A8-091603DC4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60" y="1491927"/>
            <a:ext cx="1752528" cy="16273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ine">
            <a:extLst>
              <a:ext uri="{FF2B5EF4-FFF2-40B4-BE49-F238E27FC236}">
                <a16:creationId xmlns:a16="http://schemas.microsoft.com/office/drawing/2014/main" id="{53E58CF7-2F21-05B3-B9AC-0B11C8C455A5}"/>
              </a:ext>
            </a:extLst>
          </p:cNvPr>
          <p:cNvSpPr/>
          <p:nvPr/>
        </p:nvSpPr>
        <p:spPr>
          <a:xfrm>
            <a:off x="5570436" y="2638859"/>
            <a:ext cx="1441261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49" name="Normalization">
            <a:extLst>
              <a:ext uri="{FF2B5EF4-FFF2-40B4-BE49-F238E27FC236}">
                <a16:creationId xmlns:a16="http://schemas.microsoft.com/office/drawing/2014/main" id="{D066DF18-5B01-1166-73AB-6460D1C90F89}"/>
              </a:ext>
            </a:extLst>
          </p:cNvPr>
          <p:cNvSpPr txBox="1"/>
          <p:nvPr/>
        </p:nvSpPr>
        <p:spPr>
          <a:xfrm>
            <a:off x="5531833" y="2270907"/>
            <a:ext cx="1427378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Normalization</a:t>
            </a:r>
          </a:p>
        </p:txBody>
      </p:sp>
      <p:sp>
        <p:nvSpPr>
          <p:cNvPr id="250" name="Feature selection">
            <a:extLst>
              <a:ext uri="{FF2B5EF4-FFF2-40B4-BE49-F238E27FC236}">
                <a16:creationId xmlns:a16="http://schemas.microsoft.com/office/drawing/2014/main" id="{5509292F-3DD1-70A6-3B42-FDDA5C5D19E4}"/>
              </a:ext>
            </a:extLst>
          </p:cNvPr>
          <p:cNvSpPr txBox="1"/>
          <p:nvPr/>
        </p:nvSpPr>
        <p:spPr>
          <a:xfrm>
            <a:off x="7250319" y="3287936"/>
            <a:ext cx="174182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Feature selection</a:t>
            </a:r>
          </a:p>
        </p:txBody>
      </p:sp>
      <p:pic>
        <p:nvPicPr>
          <p:cNvPr id="251" name="Screen Shot 2022-04-05 at 10.17.11 AM.png" descr="Screen Shot 2022-04-05 at 10.17.11 AM.png">
            <a:extLst>
              <a:ext uri="{FF2B5EF4-FFF2-40B4-BE49-F238E27FC236}">
                <a16:creationId xmlns:a16="http://schemas.microsoft.com/office/drawing/2014/main" id="{ADDF11D3-17F8-DAA5-4B7E-104C0EBB4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6" y="1747932"/>
            <a:ext cx="2180944" cy="132807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Line">
            <a:extLst>
              <a:ext uri="{FF2B5EF4-FFF2-40B4-BE49-F238E27FC236}">
                <a16:creationId xmlns:a16="http://schemas.microsoft.com/office/drawing/2014/main" id="{79BC2832-9695-4419-B596-BDEB5A206D88}"/>
              </a:ext>
            </a:extLst>
          </p:cNvPr>
          <p:cNvSpPr/>
          <p:nvPr/>
        </p:nvSpPr>
        <p:spPr>
          <a:xfrm>
            <a:off x="8884854" y="2638859"/>
            <a:ext cx="957361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253" name="Image" descr="Image">
            <a:extLst>
              <a:ext uri="{FF2B5EF4-FFF2-40B4-BE49-F238E27FC236}">
                <a16:creationId xmlns:a16="http://schemas.microsoft.com/office/drawing/2014/main" id="{CCCBEEB3-85E5-4561-5924-C8381EA2A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8482" y="4309841"/>
            <a:ext cx="2632761" cy="1873235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ine">
            <a:extLst>
              <a:ext uri="{FF2B5EF4-FFF2-40B4-BE49-F238E27FC236}">
                <a16:creationId xmlns:a16="http://schemas.microsoft.com/office/drawing/2014/main" id="{807452CC-FB71-A818-8C2E-95E6FDE99F17}"/>
              </a:ext>
            </a:extLst>
          </p:cNvPr>
          <p:cNvSpPr/>
          <p:nvPr/>
        </p:nvSpPr>
        <p:spPr>
          <a:xfrm>
            <a:off x="10530328" y="3781990"/>
            <a:ext cx="1" cy="591035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55" name="Dimension reduction">
            <a:extLst>
              <a:ext uri="{FF2B5EF4-FFF2-40B4-BE49-F238E27FC236}">
                <a16:creationId xmlns:a16="http://schemas.microsoft.com/office/drawing/2014/main" id="{B1840734-0A16-774D-69CA-A2772E608F90}"/>
              </a:ext>
            </a:extLst>
          </p:cNvPr>
          <p:cNvSpPr txBox="1"/>
          <p:nvPr/>
        </p:nvSpPr>
        <p:spPr>
          <a:xfrm>
            <a:off x="9991030" y="3291783"/>
            <a:ext cx="2039276" cy="274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900" spc="87"/>
            </a:lvl1pPr>
          </a:lstStyle>
          <a:p>
            <a:r>
              <a:rPr sz="1450"/>
              <a:t>Dimension reduction</a:t>
            </a:r>
          </a:p>
        </p:txBody>
      </p:sp>
      <p:sp>
        <p:nvSpPr>
          <p:cNvPr id="256" name="Clustering">
            <a:extLst>
              <a:ext uri="{FF2B5EF4-FFF2-40B4-BE49-F238E27FC236}">
                <a16:creationId xmlns:a16="http://schemas.microsoft.com/office/drawing/2014/main" id="{458ACB78-06BE-9E78-1092-4EB9CA14DAAE}"/>
              </a:ext>
            </a:extLst>
          </p:cNvPr>
          <p:cNvSpPr txBox="1"/>
          <p:nvPr/>
        </p:nvSpPr>
        <p:spPr>
          <a:xfrm>
            <a:off x="10102266" y="6238088"/>
            <a:ext cx="1072409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Clustering</a:t>
            </a:r>
          </a:p>
        </p:txBody>
      </p:sp>
      <p:sp>
        <p:nvSpPr>
          <p:cNvPr id="257" name="Standard pipeline of single-cell sequencing analysis">
            <a:extLst>
              <a:ext uri="{FF2B5EF4-FFF2-40B4-BE49-F238E27FC236}">
                <a16:creationId xmlns:a16="http://schemas.microsoft.com/office/drawing/2014/main" id="{0E703D70-E644-48BC-5C0E-D93EB5D9B0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5750" y="237749"/>
            <a:ext cx="11620500" cy="975510"/>
          </a:xfrm>
          <a:prstGeom prst="rect">
            <a:avLst/>
          </a:prstGeom>
        </p:spPr>
        <p:txBody>
          <a:bodyPr>
            <a:noAutofit/>
          </a:bodyPr>
          <a:lstStyle>
            <a:lvl1pPr defTabSz="1438619">
              <a:defRPr sz="7610" spc="-152"/>
            </a:lvl1pPr>
          </a:lstStyle>
          <a:p>
            <a:r>
              <a:rPr sz="3600" dirty="0"/>
              <a:t>Standard pipeline of single-cell sequencing analysis</a:t>
            </a:r>
          </a:p>
        </p:txBody>
      </p:sp>
      <p:pic>
        <p:nvPicPr>
          <p:cNvPr id="258" name="Image" descr="Image">
            <a:extLst>
              <a:ext uri="{FF2B5EF4-FFF2-40B4-BE49-F238E27FC236}">
                <a16:creationId xmlns:a16="http://schemas.microsoft.com/office/drawing/2014/main" id="{94269509-71C7-D857-A84F-8FABFF403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6776" y="4277953"/>
            <a:ext cx="3157169" cy="166088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Line">
            <a:extLst>
              <a:ext uri="{FF2B5EF4-FFF2-40B4-BE49-F238E27FC236}">
                <a16:creationId xmlns:a16="http://schemas.microsoft.com/office/drawing/2014/main" id="{6762D630-36E6-44E1-6DF3-E9647F3A0A9A}"/>
              </a:ext>
            </a:extLst>
          </p:cNvPr>
          <p:cNvSpPr/>
          <p:nvPr/>
        </p:nvSpPr>
        <p:spPr>
          <a:xfrm flipH="1">
            <a:off x="8048231" y="5246458"/>
            <a:ext cx="796250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60" name="Finding differentially expressed features (cluster biomarkers)">
            <a:extLst>
              <a:ext uri="{FF2B5EF4-FFF2-40B4-BE49-F238E27FC236}">
                <a16:creationId xmlns:a16="http://schemas.microsoft.com/office/drawing/2014/main" id="{05F32BAD-9D37-3BA9-61DA-FC38C9EE385A}"/>
              </a:ext>
            </a:extLst>
          </p:cNvPr>
          <p:cNvSpPr txBox="1"/>
          <p:nvPr/>
        </p:nvSpPr>
        <p:spPr>
          <a:xfrm>
            <a:off x="4828141" y="6056501"/>
            <a:ext cx="3567370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Finding differentially expressed features (cluster biomarkers)</a:t>
            </a:r>
          </a:p>
        </p:txBody>
      </p:sp>
      <p:pic>
        <p:nvPicPr>
          <p:cNvPr id="261" name="Image" descr="Image">
            <a:extLst>
              <a:ext uri="{FF2B5EF4-FFF2-40B4-BE49-F238E27FC236}">
                <a16:creationId xmlns:a16="http://schemas.microsoft.com/office/drawing/2014/main" id="{00BA5B9B-2216-411D-59F5-F208FED3A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783" y="4380284"/>
            <a:ext cx="3118229" cy="173234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Line">
            <a:extLst>
              <a:ext uri="{FF2B5EF4-FFF2-40B4-BE49-F238E27FC236}">
                <a16:creationId xmlns:a16="http://schemas.microsoft.com/office/drawing/2014/main" id="{FDD755C9-2EBB-E705-5089-5E44348CC6E0}"/>
              </a:ext>
            </a:extLst>
          </p:cNvPr>
          <p:cNvSpPr/>
          <p:nvPr/>
        </p:nvSpPr>
        <p:spPr>
          <a:xfrm flipH="1">
            <a:off x="3578515" y="5246458"/>
            <a:ext cx="1141759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63" name="Annotating clusters">
            <a:extLst>
              <a:ext uri="{FF2B5EF4-FFF2-40B4-BE49-F238E27FC236}">
                <a16:creationId xmlns:a16="http://schemas.microsoft.com/office/drawing/2014/main" id="{9D910D90-0340-9A4F-94DC-D74AA0A330B1}"/>
              </a:ext>
            </a:extLst>
          </p:cNvPr>
          <p:cNvSpPr txBox="1"/>
          <p:nvPr/>
        </p:nvSpPr>
        <p:spPr>
          <a:xfrm>
            <a:off x="797508" y="6171917"/>
            <a:ext cx="233530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Annotating clusters</a:t>
            </a:r>
          </a:p>
        </p:txBody>
      </p:sp>
      <p:pic>
        <p:nvPicPr>
          <p:cNvPr id="264" name="count_matrix2.png" descr="count_matrix2.png">
            <a:extLst>
              <a:ext uri="{FF2B5EF4-FFF2-40B4-BE49-F238E27FC236}">
                <a16:creationId xmlns:a16="http://schemas.microsoft.com/office/drawing/2014/main" id="{AC32CF9D-5D6F-2CD5-4384-274253B5F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130" y="1747932"/>
            <a:ext cx="2180944" cy="1522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phic 2" descr="Question Mark with solid fill">
            <a:extLst>
              <a:ext uri="{FF2B5EF4-FFF2-40B4-BE49-F238E27FC236}">
                <a16:creationId xmlns:a16="http://schemas.microsoft.com/office/drawing/2014/main" id="{6F1EFE5A-1D86-4D69-8CF3-CBE4F27A4F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24569" y="4309841"/>
            <a:ext cx="1611517" cy="1611517"/>
          </a:xfrm>
          <a:prstGeom prst="rect">
            <a:avLst/>
          </a:prstGeom>
        </p:spPr>
      </p:pic>
      <p:pic>
        <p:nvPicPr>
          <p:cNvPr id="2" name="Graphic 1" descr="Question Mark with solid fill">
            <a:extLst>
              <a:ext uri="{FF2B5EF4-FFF2-40B4-BE49-F238E27FC236}">
                <a16:creationId xmlns:a16="http://schemas.microsoft.com/office/drawing/2014/main" id="{0CAD64DA-E172-A99C-1D62-A56DB69D3D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4347" y="4309841"/>
            <a:ext cx="1611517" cy="1611517"/>
          </a:xfrm>
          <a:prstGeom prst="rect">
            <a:avLst/>
          </a:prstGeom>
        </p:spPr>
      </p:pic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5AEF4159-4B24-55D6-7E4A-D4BC500C4B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097" y="4309841"/>
            <a:ext cx="1611517" cy="16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"/>
          <p:cNvSpPr/>
          <p:nvPr/>
        </p:nvSpPr>
        <p:spPr>
          <a:xfrm>
            <a:off x="7057227" y="6440600"/>
            <a:ext cx="3460895" cy="3049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635"/>
            <a:ext cx="12208179" cy="6104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4B413-1DA0-8BF8-58B1-732A54174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>
            <a:extLst>
              <a:ext uri="{FF2B5EF4-FFF2-40B4-BE49-F238E27FC236}">
                <a16:creationId xmlns:a16="http://schemas.microsoft.com/office/drawing/2014/main" id="{9B002251-4AED-5301-E012-56A6962B0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964" y="1936755"/>
            <a:ext cx="2140502" cy="1125545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Line">
            <a:extLst>
              <a:ext uri="{FF2B5EF4-FFF2-40B4-BE49-F238E27FC236}">
                <a16:creationId xmlns:a16="http://schemas.microsoft.com/office/drawing/2014/main" id="{D7E9012E-C2D5-CC18-2262-F27754B20B93}"/>
              </a:ext>
            </a:extLst>
          </p:cNvPr>
          <p:cNvSpPr/>
          <p:nvPr/>
        </p:nvSpPr>
        <p:spPr>
          <a:xfrm>
            <a:off x="2282711" y="2499524"/>
            <a:ext cx="957361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45" name="Quality Control">
            <a:extLst>
              <a:ext uri="{FF2B5EF4-FFF2-40B4-BE49-F238E27FC236}">
                <a16:creationId xmlns:a16="http://schemas.microsoft.com/office/drawing/2014/main" id="{6203AA85-F762-48FA-1A5C-C1AE73A2F5B7}"/>
              </a:ext>
            </a:extLst>
          </p:cNvPr>
          <p:cNvSpPr txBox="1"/>
          <p:nvPr/>
        </p:nvSpPr>
        <p:spPr>
          <a:xfrm>
            <a:off x="3864103" y="3148601"/>
            <a:ext cx="155709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Quality Control</a:t>
            </a:r>
          </a:p>
        </p:txBody>
      </p:sp>
      <p:sp>
        <p:nvSpPr>
          <p:cNvPr id="246" name="Input">
            <a:extLst>
              <a:ext uri="{FF2B5EF4-FFF2-40B4-BE49-F238E27FC236}">
                <a16:creationId xmlns:a16="http://schemas.microsoft.com/office/drawing/2014/main" id="{973711BD-A978-54D7-ED87-B35D94263ADC}"/>
              </a:ext>
            </a:extLst>
          </p:cNvPr>
          <p:cNvSpPr txBox="1"/>
          <p:nvPr/>
        </p:nvSpPr>
        <p:spPr>
          <a:xfrm>
            <a:off x="1060891" y="3148601"/>
            <a:ext cx="565861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/>
              <a:t>Input</a:t>
            </a:r>
          </a:p>
        </p:txBody>
      </p:sp>
      <p:pic>
        <p:nvPicPr>
          <p:cNvPr id="247" name="Image" descr="Image">
            <a:extLst>
              <a:ext uri="{FF2B5EF4-FFF2-40B4-BE49-F238E27FC236}">
                <a16:creationId xmlns:a16="http://schemas.microsoft.com/office/drawing/2014/main" id="{C3C4962E-2F9C-0405-3423-124195948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860" y="1352592"/>
            <a:ext cx="1752528" cy="162734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ine">
            <a:extLst>
              <a:ext uri="{FF2B5EF4-FFF2-40B4-BE49-F238E27FC236}">
                <a16:creationId xmlns:a16="http://schemas.microsoft.com/office/drawing/2014/main" id="{AD266233-40E0-C724-1DE5-4767929B1D17}"/>
              </a:ext>
            </a:extLst>
          </p:cNvPr>
          <p:cNvSpPr/>
          <p:nvPr/>
        </p:nvSpPr>
        <p:spPr>
          <a:xfrm>
            <a:off x="5570436" y="2499524"/>
            <a:ext cx="1441261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49" name="Normalization">
            <a:extLst>
              <a:ext uri="{FF2B5EF4-FFF2-40B4-BE49-F238E27FC236}">
                <a16:creationId xmlns:a16="http://schemas.microsoft.com/office/drawing/2014/main" id="{8F3E4E13-F0CF-88FB-13B9-199F9B6E2F60}"/>
              </a:ext>
            </a:extLst>
          </p:cNvPr>
          <p:cNvSpPr txBox="1"/>
          <p:nvPr/>
        </p:nvSpPr>
        <p:spPr>
          <a:xfrm>
            <a:off x="5531833" y="2131572"/>
            <a:ext cx="1427378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 dirty="0"/>
              <a:t>Normalization</a:t>
            </a:r>
          </a:p>
        </p:txBody>
      </p:sp>
      <p:sp>
        <p:nvSpPr>
          <p:cNvPr id="250" name="Feature selection">
            <a:extLst>
              <a:ext uri="{FF2B5EF4-FFF2-40B4-BE49-F238E27FC236}">
                <a16:creationId xmlns:a16="http://schemas.microsoft.com/office/drawing/2014/main" id="{464C4C42-872B-1FE4-B566-2DD3D6F4D5ED}"/>
              </a:ext>
            </a:extLst>
          </p:cNvPr>
          <p:cNvSpPr txBox="1"/>
          <p:nvPr/>
        </p:nvSpPr>
        <p:spPr>
          <a:xfrm>
            <a:off x="7250319" y="3148601"/>
            <a:ext cx="1741823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sz="1500" dirty="0"/>
              <a:t>Feature selection</a:t>
            </a:r>
          </a:p>
        </p:txBody>
      </p:sp>
      <p:sp>
        <p:nvSpPr>
          <p:cNvPr id="252" name="Line">
            <a:extLst>
              <a:ext uri="{FF2B5EF4-FFF2-40B4-BE49-F238E27FC236}">
                <a16:creationId xmlns:a16="http://schemas.microsoft.com/office/drawing/2014/main" id="{F5AFF49B-931D-2EA9-0609-716804AB1D1A}"/>
              </a:ext>
            </a:extLst>
          </p:cNvPr>
          <p:cNvSpPr/>
          <p:nvPr/>
        </p:nvSpPr>
        <p:spPr>
          <a:xfrm>
            <a:off x="8884854" y="2499524"/>
            <a:ext cx="957361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253" name="Image" descr="Image">
            <a:extLst>
              <a:ext uri="{FF2B5EF4-FFF2-40B4-BE49-F238E27FC236}">
                <a16:creationId xmlns:a16="http://schemas.microsoft.com/office/drawing/2014/main" id="{B1BD3BF2-0BB1-C763-0FE7-7434B26CA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82" y="4170506"/>
            <a:ext cx="2632761" cy="1873235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Line">
            <a:extLst>
              <a:ext uri="{FF2B5EF4-FFF2-40B4-BE49-F238E27FC236}">
                <a16:creationId xmlns:a16="http://schemas.microsoft.com/office/drawing/2014/main" id="{3503462E-7D54-B081-17A7-3663AD207FBE}"/>
              </a:ext>
            </a:extLst>
          </p:cNvPr>
          <p:cNvSpPr/>
          <p:nvPr/>
        </p:nvSpPr>
        <p:spPr>
          <a:xfrm>
            <a:off x="10530328" y="3642655"/>
            <a:ext cx="1" cy="591035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55" name="Dimension reduction">
            <a:extLst>
              <a:ext uri="{FF2B5EF4-FFF2-40B4-BE49-F238E27FC236}">
                <a16:creationId xmlns:a16="http://schemas.microsoft.com/office/drawing/2014/main" id="{A22C3544-3AE6-92FC-376D-971A3D13E3F9}"/>
              </a:ext>
            </a:extLst>
          </p:cNvPr>
          <p:cNvSpPr txBox="1"/>
          <p:nvPr/>
        </p:nvSpPr>
        <p:spPr>
          <a:xfrm>
            <a:off x="9991030" y="3152448"/>
            <a:ext cx="1884940" cy="274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2900" spc="87"/>
            </a:lvl1pPr>
          </a:lstStyle>
          <a:p>
            <a:r>
              <a:rPr lang="en-US" sz="1450" dirty="0"/>
              <a:t>Graph construction</a:t>
            </a:r>
            <a:endParaRPr sz="1450" dirty="0"/>
          </a:p>
        </p:txBody>
      </p:sp>
      <p:sp>
        <p:nvSpPr>
          <p:cNvPr id="256" name="Clustering">
            <a:extLst>
              <a:ext uri="{FF2B5EF4-FFF2-40B4-BE49-F238E27FC236}">
                <a16:creationId xmlns:a16="http://schemas.microsoft.com/office/drawing/2014/main" id="{9025CA8B-4F0F-28E6-0392-3875D5235750}"/>
              </a:ext>
            </a:extLst>
          </p:cNvPr>
          <p:cNvSpPr txBox="1"/>
          <p:nvPr/>
        </p:nvSpPr>
        <p:spPr>
          <a:xfrm>
            <a:off x="9299126" y="6118960"/>
            <a:ext cx="2666756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lang="en-US" sz="1500" dirty="0"/>
              <a:t>Graph affiliated </a:t>
            </a:r>
            <a:r>
              <a:rPr sz="1500" dirty="0"/>
              <a:t>Clustering</a:t>
            </a:r>
          </a:p>
        </p:txBody>
      </p:sp>
      <p:sp>
        <p:nvSpPr>
          <p:cNvPr id="257" name="Standard pipeline of single-cell sequencing analysis">
            <a:extLst>
              <a:ext uri="{FF2B5EF4-FFF2-40B4-BE49-F238E27FC236}">
                <a16:creationId xmlns:a16="http://schemas.microsoft.com/office/drawing/2014/main" id="{4203D9B5-BD59-8FEB-4BB2-58ABF7851E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85750" y="237749"/>
            <a:ext cx="11620500" cy="975510"/>
          </a:xfrm>
          <a:prstGeom prst="rect">
            <a:avLst/>
          </a:prstGeom>
        </p:spPr>
        <p:txBody>
          <a:bodyPr>
            <a:noAutofit/>
          </a:bodyPr>
          <a:lstStyle>
            <a:lvl1pPr defTabSz="1438619">
              <a:defRPr sz="7610" spc="-152"/>
            </a:lvl1pPr>
          </a:lstStyle>
          <a:p>
            <a:r>
              <a:rPr lang="en-US" sz="3600" dirty="0"/>
              <a:t>P</a:t>
            </a:r>
            <a:r>
              <a:rPr sz="3600" dirty="0"/>
              <a:t>ipeline</a:t>
            </a:r>
          </a:p>
        </p:txBody>
      </p:sp>
      <p:sp>
        <p:nvSpPr>
          <p:cNvPr id="259" name="Line">
            <a:extLst>
              <a:ext uri="{FF2B5EF4-FFF2-40B4-BE49-F238E27FC236}">
                <a16:creationId xmlns:a16="http://schemas.microsoft.com/office/drawing/2014/main" id="{516949EA-CB14-E048-CF6E-61ED4B02E9EF}"/>
              </a:ext>
            </a:extLst>
          </p:cNvPr>
          <p:cNvSpPr/>
          <p:nvPr/>
        </p:nvSpPr>
        <p:spPr>
          <a:xfrm flipH="1">
            <a:off x="8048231" y="5107123"/>
            <a:ext cx="796250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60" name="Finding differentially expressed features (cluster biomarkers)">
            <a:extLst>
              <a:ext uri="{FF2B5EF4-FFF2-40B4-BE49-F238E27FC236}">
                <a16:creationId xmlns:a16="http://schemas.microsoft.com/office/drawing/2014/main" id="{1C7C417B-64F1-0893-B4E1-96CC02C8680B}"/>
              </a:ext>
            </a:extLst>
          </p:cNvPr>
          <p:cNvSpPr txBox="1"/>
          <p:nvPr/>
        </p:nvSpPr>
        <p:spPr>
          <a:xfrm>
            <a:off x="5570436" y="6112890"/>
            <a:ext cx="1911678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lang="en-US" sz="1500" dirty="0"/>
              <a:t>Neural Network</a:t>
            </a:r>
            <a:endParaRPr sz="1500" dirty="0"/>
          </a:p>
        </p:txBody>
      </p:sp>
      <p:sp>
        <p:nvSpPr>
          <p:cNvPr id="262" name="Line">
            <a:extLst>
              <a:ext uri="{FF2B5EF4-FFF2-40B4-BE49-F238E27FC236}">
                <a16:creationId xmlns:a16="http://schemas.microsoft.com/office/drawing/2014/main" id="{9D98C155-C6C7-6C88-54E6-BE4CA0FC7F87}"/>
              </a:ext>
            </a:extLst>
          </p:cNvPr>
          <p:cNvSpPr/>
          <p:nvPr/>
        </p:nvSpPr>
        <p:spPr>
          <a:xfrm flipH="1">
            <a:off x="3578515" y="5107123"/>
            <a:ext cx="1141759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63" name="Annotating clusters">
            <a:extLst>
              <a:ext uri="{FF2B5EF4-FFF2-40B4-BE49-F238E27FC236}">
                <a16:creationId xmlns:a16="http://schemas.microsoft.com/office/drawing/2014/main" id="{AD5951F0-191B-56E4-C77A-60CC67BFCD8F}"/>
              </a:ext>
            </a:extLst>
          </p:cNvPr>
          <p:cNvSpPr txBox="1"/>
          <p:nvPr/>
        </p:nvSpPr>
        <p:spPr>
          <a:xfrm>
            <a:off x="1060891" y="6121270"/>
            <a:ext cx="792786" cy="282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 spc="90"/>
            </a:lvl1pPr>
          </a:lstStyle>
          <a:p>
            <a:r>
              <a:rPr lang="en-US" sz="1500" dirty="0"/>
              <a:t>Results</a:t>
            </a:r>
            <a:endParaRPr sz="1500" dirty="0"/>
          </a:p>
        </p:txBody>
      </p:sp>
      <p:pic>
        <p:nvPicPr>
          <p:cNvPr id="264" name="count_matrix2.png" descr="count_matrix2.png">
            <a:extLst>
              <a:ext uri="{FF2B5EF4-FFF2-40B4-BE49-F238E27FC236}">
                <a16:creationId xmlns:a16="http://schemas.microsoft.com/office/drawing/2014/main" id="{1A4F57C4-46C6-B23C-9A5E-262EC2F57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30" y="1608597"/>
            <a:ext cx="2180944" cy="1522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EFA41D-6F94-36DD-52C2-D88412D80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1030" y="1364177"/>
            <a:ext cx="1887698" cy="1818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3E324-2E14-2E93-4F23-CD6596F0F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124" y="4598985"/>
            <a:ext cx="3182257" cy="1033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6D230-ADFC-20DC-6CE2-193D6596D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761" y="4022070"/>
            <a:ext cx="2618047" cy="2026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4BA00F-5E7B-102B-20C3-B6941F624B58}"/>
              </a:ext>
            </a:extLst>
          </p:cNvPr>
          <p:cNvSpPr txBox="1"/>
          <p:nvPr/>
        </p:nvSpPr>
        <p:spPr>
          <a:xfrm>
            <a:off x="715059" y="6599235"/>
            <a:ext cx="10958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100" dirty="0"/>
              <a:t>Adapted from </a:t>
            </a:r>
            <a:r>
              <a:rPr lang="en-US" sz="1100" dirty="0" err="1"/>
              <a:t>Jichun</a:t>
            </a:r>
            <a:r>
              <a:rPr lang="en-US" sz="1100" dirty="0"/>
              <a:t> Xie</a:t>
            </a:r>
            <a:r>
              <a:rPr lang="en-CN" sz="1100" dirty="0"/>
              <a:t>, 2024, [Presentation Slides]</a:t>
            </a:r>
            <a:r>
              <a:rPr lang="en-US" sz="1100" dirty="0"/>
              <a:t>Exploring Cellular Heterogeneity and Activities via Gene Co-Expression Graph Topology Structures</a:t>
            </a:r>
            <a:r>
              <a:rPr lang="en-CN" sz="1100" dirty="0"/>
              <a:t>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6329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D0D12-FB72-1EF8-3A13-E360E7FDA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" descr="Image">
            <a:extLst>
              <a:ext uri="{FF2B5EF4-FFF2-40B4-BE49-F238E27FC236}">
                <a16:creationId xmlns:a16="http://schemas.microsoft.com/office/drawing/2014/main" id="{8A880270-691C-93FE-86E5-9440E759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2" y="3746214"/>
            <a:ext cx="4641847" cy="223637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A study on cell cycles">
            <a:extLst>
              <a:ext uri="{FF2B5EF4-FFF2-40B4-BE49-F238E27FC236}">
                <a16:creationId xmlns:a16="http://schemas.microsoft.com/office/drawing/2014/main" id="{F0A035F6-6280-2A93-01C5-476A26F5D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326" y="281272"/>
            <a:ext cx="11327349" cy="9791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600" spc="-232"/>
            </a:lvl1pPr>
          </a:lstStyle>
          <a:p>
            <a:r>
              <a:rPr sz="5400" dirty="0"/>
              <a:t>A study on cell cycles</a:t>
            </a:r>
          </a:p>
        </p:txBody>
      </p:sp>
      <p:pic>
        <p:nvPicPr>
          <p:cNvPr id="367" name="Image" descr="Image">
            <a:extLst>
              <a:ext uri="{FF2B5EF4-FFF2-40B4-BE49-F238E27FC236}">
                <a16:creationId xmlns:a16="http://schemas.microsoft.com/office/drawing/2014/main" id="{EF96D8EE-8183-0AAB-0FA1-D8D2B9EB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2" y="1958472"/>
            <a:ext cx="2710585" cy="1537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49B87E-FFD8-E0FB-949F-99E5F3B99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621" y="1308926"/>
            <a:ext cx="6976527" cy="2557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FC2382-E89B-AE29-5E27-62E8B1BFA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16" y="4451496"/>
            <a:ext cx="2569857" cy="230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34DD1-25A8-A60E-98B9-083C1064D037}"/>
              </a:ext>
            </a:extLst>
          </p:cNvPr>
          <p:cNvSpPr txBox="1"/>
          <p:nvPr/>
        </p:nvSpPr>
        <p:spPr>
          <a:xfrm>
            <a:off x="6981916" y="3866721"/>
            <a:ext cx="256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CIDR clustering at the default resolution</a:t>
            </a:r>
          </a:p>
        </p:txBody>
      </p:sp>
    </p:spTree>
    <p:extLst>
      <p:ext uri="{BB962C8B-B14F-4D97-AF65-F5344CB8AC3E}">
        <p14:creationId xmlns:p14="http://schemas.microsoft.com/office/powerpoint/2010/main" val="37521093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CEB8-0E67-7F3C-2F0B-FAE000731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218179" cy="869359"/>
          </a:xfrm>
        </p:spPr>
        <p:txBody>
          <a:bodyPr anchor="b">
            <a:normAutofit/>
          </a:bodyPr>
          <a:lstStyle/>
          <a:p>
            <a:r>
              <a:rPr lang="en-US" sz="4400" dirty="0"/>
              <a:t>Gene Co-expression Graph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5FABF70-9199-99B4-D728-43A2DCC4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56" y="2295252"/>
            <a:ext cx="3283494" cy="186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2E922C-ECB7-2B4B-68E0-4A77CC1865BE}"/>
              </a:ext>
            </a:extLst>
          </p:cNvPr>
          <p:cNvSpPr txBox="1"/>
          <p:nvPr/>
        </p:nvSpPr>
        <p:spPr>
          <a:xfrm>
            <a:off x="5476241" y="2809097"/>
            <a:ext cx="4070756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 Co-expression Graph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Nodes: Genes</a:t>
            </a:r>
          </a:p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Edges: Gene pair co-expression 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3D461A-9648-30A3-62D6-89DB53D5940E}"/>
              </a:ext>
            </a:extLst>
          </p:cNvPr>
          <p:cNvSpPr txBox="1"/>
          <p:nvPr/>
        </p:nvSpPr>
        <p:spPr>
          <a:xfrm>
            <a:off x="8236850" y="4883428"/>
            <a:ext cx="2620294" cy="647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32104">
              <a:spcAft>
                <a:spcPts val="600"/>
              </a:spcAft>
            </a:pPr>
            <a:r>
              <a:rPr lang="en-US" sz="18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 co-expression topology</a:t>
            </a:r>
            <a:endParaRPr lang="en-US" sz="2000" dirty="0"/>
          </a:p>
        </p:txBody>
      </p:sp>
      <p:sp>
        <p:nvSpPr>
          <p:cNvPr id="14" name="Cell-type-specific feature gene network">
            <a:extLst>
              <a:ext uri="{FF2B5EF4-FFF2-40B4-BE49-F238E27FC236}">
                <a16:creationId xmlns:a16="http://schemas.microsoft.com/office/drawing/2014/main" id="{A0E78BBC-4C8D-8C5E-11CE-78F4FDFA0A11}"/>
              </a:ext>
            </a:extLst>
          </p:cNvPr>
          <p:cNvSpPr txBox="1"/>
          <p:nvPr/>
        </p:nvSpPr>
        <p:spPr>
          <a:xfrm>
            <a:off x="1123118" y="5663709"/>
            <a:ext cx="1748429" cy="326628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feature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sp>
        <p:nvSpPr>
          <p:cNvPr id="16" name="Pathway gene network">
            <a:extLst>
              <a:ext uri="{FF2B5EF4-FFF2-40B4-BE49-F238E27FC236}">
                <a16:creationId xmlns:a16="http://schemas.microsoft.com/office/drawing/2014/main" id="{A73AA1E5-1018-29D5-5AB7-A766EF429CE8}"/>
              </a:ext>
            </a:extLst>
          </p:cNvPr>
          <p:cNvSpPr txBox="1"/>
          <p:nvPr/>
        </p:nvSpPr>
        <p:spPr>
          <a:xfrm>
            <a:off x="3513224" y="5651356"/>
            <a:ext cx="1833009" cy="3266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Pathway gene</a:t>
            </a:r>
            <a:r>
              <a:rPr lang="en-US" sz="1456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sp>
        <p:nvSpPr>
          <p:cNvPr id="18" name="Hub gene network">
            <a:extLst>
              <a:ext uri="{FF2B5EF4-FFF2-40B4-BE49-F238E27FC236}">
                <a16:creationId xmlns:a16="http://schemas.microsoft.com/office/drawing/2014/main" id="{CFB57F22-2273-F2D4-3521-D88E5B7E6F93}"/>
              </a:ext>
            </a:extLst>
          </p:cNvPr>
          <p:cNvSpPr txBox="1"/>
          <p:nvPr/>
        </p:nvSpPr>
        <p:spPr>
          <a:xfrm>
            <a:off x="5982966" y="5625793"/>
            <a:ext cx="1370540" cy="34881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spcBef>
                <a:spcPts val="0"/>
              </a:spcBef>
              <a:tabLst/>
              <a:defRPr sz="3800" b="1" cap="all" spc="228">
                <a:latin typeface="Founders Grotesk Cond Bold"/>
                <a:ea typeface="Founders Grotesk Cond Bold"/>
                <a:cs typeface="Founders Grotesk Cond Bold"/>
                <a:sym typeface="Founders Grotesk Condensed"/>
              </a:defRPr>
            </a:lvl1pPr>
          </a:lstStyle>
          <a:p>
            <a:pPr defTabSz="832104">
              <a:spcAft>
                <a:spcPts val="600"/>
              </a:spcAft>
            </a:pPr>
            <a:r>
              <a:rPr sz="1600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Hub gene</a:t>
            </a:r>
            <a:r>
              <a:rPr lang="en-US" sz="1600" b="1" kern="1200" cap="all" spc="207" dirty="0">
                <a:solidFill>
                  <a:schemeClr val="tx1"/>
                </a:solidFill>
                <a:latin typeface="Founders Grotesk Cond Bold"/>
                <a:ea typeface="Founders Grotesk Cond Bold"/>
                <a:cs typeface="Founders Grotesk Cond Bold"/>
                <a:sym typeface="Founders Grotesk Condensed"/>
              </a:rPr>
              <a:t>s</a:t>
            </a:r>
            <a:endParaRPr sz="1600" dirty="0"/>
          </a:p>
        </p:txBody>
      </p:sp>
      <p:pic>
        <p:nvPicPr>
          <p:cNvPr id="19" name="0_0.png" descr="0_0.png">
            <a:extLst>
              <a:ext uri="{FF2B5EF4-FFF2-40B4-BE49-F238E27FC236}">
                <a16:creationId xmlns:a16="http://schemas.microsoft.com/office/drawing/2014/main" id="{8DF8E84B-5780-C060-3132-C78E4B70C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335" y="4281773"/>
            <a:ext cx="1393701" cy="1275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0_0.png" descr="0_0.png">
            <a:extLst>
              <a:ext uri="{FF2B5EF4-FFF2-40B4-BE49-F238E27FC236}">
                <a16:creationId xmlns:a16="http://schemas.microsoft.com/office/drawing/2014/main" id="{06FA8869-F75B-52B7-3DC5-8E73B498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6019" y="4626107"/>
            <a:ext cx="1833009" cy="692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0_0.png" descr="0_0.png">
            <a:extLst>
              <a:ext uri="{FF2B5EF4-FFF2-40B4-BE49-F238E27FC236}">
                <a16:creationId xmlns:a16="http://schemas.microsoft.com/office/drawing/2014/main" id="{EADD1097-04A6-8B75-BC9C-58F835E99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011" y="4208182"/>
            <a:ext cx="1370539" cy="12951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08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38B5-CBA9-C8A2-9308-6652EC7A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Co-expression graph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C82EB481-680B-55B0-BD65-3F11607DBE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424" y="2119900"/>
                <a:ext cx="6087872" cy="1350263"/>
              </a:xfrm>
              <a:prstGeom prst="rect">
                <a:avLst/>
              </a:prstGeom>
              <a:noFill/>
              <a:ln cmpd="sng">
                <a:noFill/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30000"/>
                  </a:lnSpc>
                  <a:spcBef>
                    <a:spcPts val="400"/>
                  </a:spcBef>
                  <a:buNone/>
                </a:pPr>
                <a:r>
                  <a:rPr lang="en-US" sz="1800" spc="-42" dirty="0">
                    <a:solidFill>
                      <a:srgbClr val="000000"/>
                    </a:solidFill>
                    <a:sym typeface="Helvetica Neue"/>
                  </a:rPr>
                  <a:t>1. Estimate </a:t>
                </a:r>
                <a:r>
                  <a:rPr lang="en-US" sz="1800" spc="-42" dirty="0">
                    <a:solidFill>
                      <a:srgbClr val="FF0000"/>
                    </a:solidFill>
                    <a:sym typeface="Helvetica Neue"/>
                  </a:rPr>
                  <a:t>quantile associations</a:t>
                </a:r>
              </a:p>
              <a:p>
                <a:pPr lvl="1" defTabSz="825500">
                  <a:lnSpc>
                    <a:spcPct val="130000"/>
                  </a:lnSpc>
                  <a:spcBef>
                    <a:spcPts val="400"/>
                  </a:spcBef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  <a:defRPr sz="4300" spc="-42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𝑌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ar-AE" sz="1800" dirty="0">
                    <a:sym typeface="Helvetica Neue"/>
                  </a:rPr>
                  <a:t>: </a:t>
                </a:r>
                <a:r>
                  <a:rPr lang="en-US" sz="1800" dirty="0">
                    <a:sym typeface="Helvetica Neue"/>
                  </a:rPr>
                  <a:t>Normalized count in cell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sym typeface="Helvetica Neue"/>
                      </a:rPr>
                      <m:t>𝑐</m:t>
                    </m:r>
                  </m:oMath>
                </a14:m>
                <a:r>
                  <a:rPr lang="en-US" sz="1800" dirty="0">
                    <a:sym typeface="Helvetica Neue"/>
                  </a:rPr>
                  <a:t> and gene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sym typeface="Helvetica Neue"/>
                      </a:rPr>
                      <m:t>𝑖</m:t>
                    </m:r>
                  </m:oMath>
                </a14:m>
                <a:r>
                  <a:rPr lang="en-US" sz="1800" dirty="0">
                    <a:sym typeface="Helvetica Neue"/>
                  </a:rPr>
                  <a:t> </a:t>
                </a:r>
              </a:p>
              <a:p>
                <a:pPr lvl="1" defTabSz="825500">
                  <a:lnSpc>
                    <a:spcPct val="130000"/>
                  </a:lnSpc>
                  <a:spcBef>
                    <a:spcPts val="400"/>
                  </a:spcBef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  <a:defRPr sz="4300" spc="-42">
                    <a:solidFill>
                      <a:srgbClr val="000000"/>
                    </a:solidFill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𝑞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ar-AE" sz="1800" dirty="0">
                    <a:sym typeface="Helvetica Neue"/>
                  </a:rPr>
                  <a:t>: </a:t>
                </a:r>
                <a:r>
                  <a:rPr lang="en-US" sz="1800" dirty="0">
                    <a:sym typeface="Helvetica Neue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𝜏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800" dirty="0">
                    <a:sym typeface="Helvetica Neue"/>
                  </a:rPr>
                  <a:t>-</a:t>
                </a:r>
                <a:r>
                  <a:rPr lang="en-US" sz="1800" dirty="0" err="1">
                    <a:sym typeface="Helvetica Neue"/>
                  </a:rPr>
                  <a:t>th</a:t>
                </a:r>
                <a:r>
                  <a:rPr lang="en-US" sz="1800" dirty="0">
                    <a:sym typeface="Helvetica Neue"/>
                  </a:rPr>
                  <a:t> quantile (e.g., median)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𝑌</m:t>
                        </m:r>
                      </m:e>
                      <m:sub>
                        <m:r>
                          <a:rPr lang="ar-AE" sz="1800">
                            <a:latin typeface="Cambria Math" panose="02040503050406030204" pitchFamily="18" charset="0"/>
                            <a:sym typeface="Helvetica Neue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1800" dirty="0">
                    <a:sym typeface="Helvetica Neue"/>
                  </a:rPr>
                  <a:t> </a:t>
                </a:r>
                <a:r>
                  <a:rPr lang="en-US" sz="1800" dirty="0">
                    <a:sym typeface="Helvetica Neue"/>
                  </a:rPr>
                  <a:t>in cell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  <a:sym typeface="Helvetica Neue"/>
                      </a:rPr>
                      <m:t>𝑐</m:t>
                    </m:r>
                  </m:oMath>
                </a14:m>
                <a:endParaRPr lang="en-US" sz="1800" dirty="0">
                  <a:sym typeface="Helvetica Neue"/>
                </a:endParaRPr>
              </a:p>
              <a:p>
                <a:pPr marL="609600" lvl="1" indent="0" defTabSz="825500">
                  <a:lnSpc>
                    <a:spcPct val="130000"/>
                  </a:lnSpc>
                  <a:spcBef>
                    <a:spcPts val="36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  <a:defRPr sz="4300" spc="-42">
                    <a:solidFill>
                      <a:srgbClr val="000000"/>
                    </a:solidFill>
                  </a:defRPr>
                </a:pPr>
                <a:endParaRPr lang="en-US" sz="2000" spc="-42" dirty="0">
                  <a:solidFill>
                    <a:srgbClr val="000000"/>
                  </a:solidFill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endParaRPr>
              </a:p>
              <a:p>
                <a:pPr marL="609600" lvl="1" indent="0" defTabSz="825500">
                  <a:lnSpc>
                    <a:spcPct val="130000"/>
                  </a:lnSpc>
                  <a:spcBef>
                    <a:spcPts val="36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None/>
                  <a:defRPr sz="4300" spc="-42">
                    <a:solidFill>
                      <a:srgbClr val="000000"/>
                    </a:solidFill>
                  </a:defRPr>
                </a:pPr>
                <a:endParaRPr lang="en-US" sz="2000" spc="-42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 Placeholder 3">
                <a:extLst>
                  <a:ext uri="{FF2B5EF4-FFF2-40B4-BE49-F238E27FC236}">
                    <a16:creationId xmlns:a16="http://schemas.microsoft.com/office/drawing/2014/main" id="{C82EB481-680B-55B0-BD65-3F11607DB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24" y="2119900"/>
                <a:ext cx="6087872" cy="1350263"/>
              </a:xfrm>
              <a:prstGeom prst="rect">
                <a:avLst/>
              </a:prstGeom>
              <a:blipFill>
                <a:blip r:embed="rId2"/>
                <a:stretch>
                  <a:fillRect l="-833"/>
                </a:stretch>
              </a:blipFill>
              <a:ln cmpd="sng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1899E97-E16F-3670-DE84-ECC09AF22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205243"/>
            <a:ext cx="4415848" cy="117957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7E5C39C4-A0DA-D84A-680B-6BEDE735EDB2}"/>
              </a:ext>
            </a:extLst>
          </p:cNvPr>
          <p:cNvSpPr/>
          <p:nvPr/>
        </p:nvSpPr>
        <p:spPr>
          <a:xfrm>
            <a:off x="5867400" y="3543052"/>
            <a:ext cx="457200" cy="690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35556-3606-F724-2BFB-00DFE6062259}"/>
              </a:ext>
            </a:extLst>
          </p:cNvPr>
          <p:cNvSpPr txBox="1"/>
          <p:nvPr/>
        </p:nvSpPr>
        <p:spPr>
          <a:xfrm>
            <a:off x="3192272" y="4325848"/>
            <a:ext cx="580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Perform hypothesis testing: modified BH procedure 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30BF0B57-843C-FE52-86B7-F126477CE525}"/>
              </a:ext>
            </a:extLst>
          </p:cNvPr>
          <p:cNvSpPr/>
          <p:nvPr/>
        </p:nvSpPr>
        <p:spPr>
          <a:xfrm>
            <a:off x="5867400" y="4787096"/>
            <a:ext cx="457200" cy="6908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BDB19-BB68-CA3C-1A7F-F07852926B71}"/>
              </a:ext>
            </a:extLst>
          </p:cNvPr>
          <p:cNvSpPr txBox="1"/>
          <p:nvPr/>
        </p:nvSpPr>
        <p:spPr>
          <a:xfrm>
            <a:off x="4694936" y="5636209"/>
            <a:ext cx="280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Further quality control</a:t>
            </a:r>
          </a:p>
        </p:txBody>
      </p:sp>
    </p:spTree>
    <p:extLst>
      <p:ext uri="{BB962C8B-B14F-4D97-AF65-F5344CB8AC3E}">
        <p14:creationId xmlns:p14="http://schemas.microsoft.com/office/powerpoint/2010/main" val="293177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9FFC-8E3C-08D3-484B-7BE96AAC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8864773" cy="945623"/>
          </a:xfrm>
        </p:spPr>
        <p:txBody>
          <a:bodyPr/>
          <a:lstStyle/>
          <a:p>
            <a:r>
              <a:rPr lang="en-US" dirty="0" err="1"/>
              <a:t>SifiNet</a:t>
            </a:r>
            <a:endParaRPr lang="en-US" dirty="0"/>
          </a:p>
        </p:txBody>
      </p:sp>
      <p:pic>
        <p:nvPicPr>
          <p:cNvPr id="4100" name="Picture 4" descr="Qi Gao">
            <a:extLst>
              <a:ext uri="{FF2B5EF4-FFF2-40B4-BE49-F238E27FC236}">
                <a16:creationId xmlns:a16="http://schemas.microsoft.com/office/drawing/2014/main" id="{D726C46B-DE41-0AE5-705D-64A32CD5E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86" t="16408" r="36598" b="32765"/>
          <a:stretch/>
        </p:blipFill>
        <p:spPr bwMode="auto">
          <a:xfrm>
            <a:off x="9980341" y="0"/>
            <a:ext cx="1671580" cy="19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3C1D63D0-2CB5-90E0-EF36-9CEDE3EA2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" b="62213"/>
          <a:stretch/>
        </p:blipFill>
        <p:spPr bwMode="auto">
          <a:xfrm>
            <a:off x="3163598" y="95299"/>
            <a:ext cx="6549362" cy="191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C59FCE-B23E-40FA-506E-940B8CA6C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280" y="2103774"/>
            <a:ext cx="7601712" cy="4658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77FE58-1AB5-BB98-9DEE-C0CF137F8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58" y="3004820"/>
            <a:ext cx="3498822" cy="30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98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6E1B0-771A-EE6E-683F-AA243FE2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Image" descr="Image">
            <a:extLst>
              <a:ext uri="{FF2B5EF4-FFF2-40B4-BE49-F238E27FC236}">
                <a16:creationId xmlns:a16="http://schemas.microsoft.com/office/drawing/2014/main" id="{F679A139-14E1-4385-6C90-06AB64915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2" y="3746214"/>
            <a:ext cx="4641847" cy="2236378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A study on cell cycles">
            <a:extLst>
              <a:ext uri="{FF2B5EF4-FFF2-40B4-BE49-F238E27FC236}">
                <a16:creationId xmlns:a16="http://schemas.microsoft.com/office/drawing/2014/main" id="{80E12B5F-0D48-8B4E-EE53-FC4D6C737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326" y="281272"/>
            <a:ext cx="11327349" cy="9791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600" spc="-232"/>
            </a:lvl1pPr>
          </a:lstStyle>
          <a:p>
            <a:r>
              <a:rPr sz="5400" dirty="0"/>
              <a:t>A study on cell cycles</a:t>
            </a:r>
          </a:p>
        </p:txBody>
      </p:sp>
      <p:pic>
        <p:nvPicPr>
          <p:cNvPr id="367" name="Image" descr="Image">
            <a:extLst>
              <a:ext uri="{FF2B5EF4-FFF2-40B4-BE49-F238E27FC236}">
                <a16:creationId xmlns:a16="http://schemas.microsoft.com/office/drawing/2014/main" id="{FF31304B-39AF-09A3-D707-15000A87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32" y="1958472"/>
            <a:ext cx="2710585" cy="1537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4FCC44-DB4F-8265-5061-EFAA5BB7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621" y="1308926"/>
            <a:ext cx="6976527" cy="2557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E03B0E-365B-3FF8-349D-7325520A7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16" y="4451496"/>
            <a:ext cx="2569857" cy="2306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05C53B-861F-3ED2-7CC2-58C86CE5860E}"/>
              </a:ext>
            </a:extLst>
          </p:cNvPr>
          <p:cNvSpPr txBox="1"/>
          <p:nvPr/>
        </p:nvSpPr>
        <p:spPr>
          <a:xfrm>
            <a:off x="6981916" y="3866721"/>
            <a:ext cx="2569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CIDR clustering at the default resolution</a:t>
            </a:r>
          </a:p>
        </p:txBody>
      </p:sp>
    </p:spTree>
    <p:extLst>
      <p:ext uri="{BB962C8B-B14F-4D97-AF65-F5344CB8AC3E}">
        <p14:creationId xmlns:p14="http://schemas.microsoft.com/office/powerpoint/2010/main" val="2959141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5256</TotalTime>
  <Words>514</Words>
  <Application>Microsoft Macintosh PowerPoint</Application>
  <PresentationFormat>Widescreen</PresentationFormat>
  <Paragraphs>114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CMR12</vt:lpstr>
      <vt:lpstr>Founders Grotesk Cond Bold</vt:lpstr>
      <vt:lpstr>Aptos</vt:lpstr>
      <vt:lpstr>Arial</vt:lpstr>
      <vt:lpstr>Avenir Next LT Pro</vt:lpstr>
      <vt:lpstr>Calibri</vt:lpstr>
      <vt:lpstr>Cambria Math</vt:lpstr>
      <vt:lpstr>Helvetica</vt:lpstr>
      <vt:lpstr>Helvetica Neue</vt:lpstr>
      <vt:lpstr>Helvetica Neue Medium</vt:lpstr>
      <vt:lpstr>Wingdings</vt:lpstr>
      <vt:lpstr>AccentBoxVTI</vt:lpstr>
      <vt:lpstr>Exploring Cellular Heterogeneity and Activities via Gene Co-Expression Graph Topology Structures</vt:lpstr>
      <vt:lpstr>PowerPoint Presentation</vt:lpstr>
      <vt:lpstr>Standard pipeline of single-cell sequencing analysis</vt:lpstr>
      <vt:lpstr>Pipeline</vt:lpstr>
      <vt:lpstr>A study on cell cycles</vt:lpstr>
      <vt:lpstr>Gene Co-expression Graph</vt:lpstr>
      <vt:lpstr>Co-expression graph construction</vt:lpstr>
      <vt:lpstr>SifiNet</vt:lpstr>
      <vt:lpstr>A study on cell cycles</vt:lpstr>
      <vt:lpstr>Bone marrow myeloid progenitor lineage</vt:lpstr>
      <vt:lpstr>PowerPoint Presentation</vt:lpstr>
      <vt:lpstr>PowerPoint Presentation</vt:lpstr>
      <vt:lpstr>Pathway</vt:lpstr>
      <vt:lpstr>Traditional Pathway (Gene Set) Analysis</vt:lpstr>
      <vt:lpstr>Gene Co-expression Graph</vt:lpstr>
      <vt:lpstr>PowerPoint Presentation</vt:lpstr>
      <vt:lpstr>PowerPoint Presentation</vt:lpstr>
      <vt:lpstr>CPACT: Graph embeddings</vt:lpstr>
      <vt:lpstr>Batch effect</vt:lpstr>
      <vt:lpstr>Active/Inactive pathway graph vs. Random graph</vt:lpstr>
      <vt:lpstr>Normal Human Liver  Hepatocytes Pathway Activeness</vt:lpstr>
      <vt:lpstr>Pancreatic beta Cell Pathway Activeness</vt:lpstr>
      <vt:lpstr>Patients with early sign of Type I diabetes </vt:lpstr>
      <vt:lpstr>Cellular Senescence</vt:lpstr>
      <vt:lpstr>Cellular Senescence</vt:lpstr>
      <vt:lpstr>Cellular Senescence</vt:lpstr>
      <vt:lpstr>Cellular Senescence</vt:lpstr>
      <vt:lpstr>Take Home Messages</vt:lpstr>
      <vt:lpstr>Leading members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Jichun Xie</dc:creator>
  <cp:lastModifiedBy>Juntang Wang</cp:lastModifiedBy>
  <cp:revision>94</cp:revision>
  <dcterms:created xsi:type="dcterms:W3CDTF">2024-07-19T14:38:19Z</dcterms:created>
  <dcterms:modified xsi:type="dcterms:W3CDTF">2024-12-10T19:45:24Z</dcterms:modified>
</cp:coreProperties>
</file>